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notesSlide2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63.png" ContentType="image/png"/>
  <Override PartName="/ppt/media/image62.png" ContentType="image/png"/>
  <Override PartName="/ppt/media/image60.png" ContentType="image/png"/>
  <Override PartName="/ppt/media/image59.wmf" ContentType="image/x-wmf"/>
  <Override PartName="/ppt/media/image61.png" ContentType="image/png"/>
  <Override PartName="/ppt/media/image50.wmf" ContentType="image/x-wmf"/>
  <Override PartName="/ppt/media/image20.png" ContentType="image/png"/>
  <Override PartName="/ppt/media/image18.png" ContentType="image/png"/>
  <Override PartName="/ppt/media/image48.png" ContentType="image/png"/>
  <Override PartName="/ppt/media/image37.wmf" ContentType="image/x-wmf"/>
  <Override PartName="/ppt/media/image17.png" ContentType="image/png"/>
  <Override PartName="/ppt/media/image47.png" ContentType="image/png"/>
  <Override PartName="/ppt/media/image36.wmf" ContentType="image/x-wmf"/>
  <Override PartName="/ppt/media/image16.png" ContentType="image/png"/>
  <Override PartName="/ppt/media/image15.png" ContentType="image/png"/>
  <Override PartName="/ppt/media/image14.png" ContentType="image/png"/>
  <Override PartName="/ppt/media/image33.wmf" ContentType="image/x-wmf"/>
  <Override PartName="/ppt/media/image13.png" ContentType="image/png"/>
  <Override PartName="/ppt/media/image19.png" ContentType="image/png"/>
  <Override PartName="/ppt/media/image49.png" ContentType="image/png"/>
  <Override PartName="/ppt/media/image38.wmf" ContentType="image/x-wmf"/>
  <Override PartName="/ppt/media/image12.jpeg" ContentType="image/jpeg"/>
  <Override PartName="/ppt/media/image11.jpeg" ContentType="image/jpeg"/>
  <Override PartName="/ppt/media/image53.png" ContentType="image/png"/>
  <Override PartName="/ppt/media/image3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40.wmf" ContentType="image/x-wmf"/>
  <Override PartName="/ppt/media/image1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54.png" ContentType="image/png"/>
  <Override PartName="/ppt/media/image4.png" ContentType="image/png"/>
  <Override PartName="/ppt/media/image43.wmf" ContentType="image/x-wmf"/>
  <Override PartName="/ppt/media/image25.png" ContentType="image/png"/>
  <Override PartName="/ppt/media/image55.png" ContentType="image/png"/>
  <Override PartName="/ppt/media/image5.png" ContentType="image/png"/>
  <Override PartName="/ppt/media/image44.wmf" ContentType="image/x-wmf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24.wmf" ContentType="image/x-wmf"/>
  <Override PartName="/ppt/media/image35.png" ContentType="image/png"/>
  <Override PartName="/ppt/media/image39.wmf" ContentType="image/x-wmf"/>
  <Override PartName="/ppt/media/image41.png" ContentType="image/png"/>
  <Override PartName="/ppt/media/image42.png" ContentType="image/png"/>
  <Override PartName="/ppt/media/image45.png" ContentType="image/pn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/>
  <p:notesSz cx="6669087" cy="99266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1D2DEEE-436B-420E-BC0C-13EEA9C58717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3778200" y="94312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DF21172C-F3E3-4C2C-A9F1-46AFFDF9C53C}" type="slidenum">
              <a:rPr b="0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887400" y="4714920"/>
            <a:ext cx="4893840" cy="4466880"/>
          </a:xfrm>
          <a:prstGeom prst="rect">
            <a:avLst/>
          </a:prstGeom>
        </p:spPr>
        <p:txBody>
          <a:bodyPr lIns="96840" rIns="96840" tIns="48240" bIns="4824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</p:spPr>
        <p:txBody>
          <a:bodyPr lIns="96840" rIns="96840" tIns="48240" bIns="4824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Jeremy, p.8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3778200" y="94312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FD7EDDF-1B5C-4F6A-B077-FBBFCCEFEA1A}" type="slidenum">
              <a:rPr b="0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</p:spPr>
        <p:txBody>
          <a:bodyPr lIns="96840" rIns="96840" tIns="48240" bIns="482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𝑍⟶𝑙</a:t>
            </a:r>
            <a:r>
              <a:rPr b="0" lang="en-IN" sz="12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𝑙</a:t>
            </a:r>
            <a:r>
              <a:rPr b="0" lang="en-IN" sz="12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𝑙 = 𝜇 or 𝑒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3778200" y="94312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A8B67BE-9FFC-46CE-850D-B72FAC727377}" type="slidenum">
              <a:rPr b="0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</p:spPr>
        <p:txBody>
          <a:bodyPr lIns="96840" rIns="96840" tIns="48240" bIns="4824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Fabio, p.24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3778200" y="94312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1B78B1F-EF99-47C2-AF97-F7B91D8B8E1D}" type="slidenum">
              <a:rPr b="0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</p:spPr>
        <p:txBody>
          <a:bodyPr lIns="96840" rIns="96840" tIns="48240" bIns="4824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Two-particle correlation functions and the extracted source radii are presented as a function of average transverse pair momentum (</a:t>
            </a: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k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) and collision centrality.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3778200" y="94312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246D55D-1A36-4B25-A7CE-E68BBEEDEA66}" type="slidenum">
              <a:rPr b="0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body"/>
          </p:nvPr>
        </p:nvSpPr>
        <p:spPr>
          <a:xfrm>
            <a:off x="888840" y="4714920"/>
            <a:ext cx="4890600" cy="4466880"/>
          </a:xfrm>
          <a:prstGeom prst="rect">
            <a:avLst/>
          </a:prstGeom>
        </p:spPr>
        <p:txBody>
          <a:bodyPr lIns="96840" rIns="96840" tIns="48240" bIns="4824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 Single Diffractive (NSD) events are actually the sum of Non-Diffractive (ND) and Double Diffractive (DD) events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diffractive events an incident particle is excited. A so-called diffractive system is created that carries the quantum numbers of the respective incoming particle (except possibly the spin). Subsequently it evolves and decays.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Non-diffractive collisions have many particles in the central region, steeply falling to higher rapidities.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single-diffractive collision only one of the beam particles breaks up and produces particles at high rapidities on one side. 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double-diffractive collision  both beam particles break up and produce particles at positive and negative high rapidities.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3778200" y="9431280"/>
            <a:ext cx="2890440" cy="49500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1858DE66-7EE6-49E7-A86A-76D1FCEF3DFC}" type="slidenum">
              <a:rPr b="0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01640"/>
            <a:ext cx="9143640" cy="91800"/>
          </a:xfrm>
          <a:prstGeom prst="rect">
            <a:avLst/>
          </a:prstGeom>
          <a:solidFill>
            <a:srgbClr val="ffcc00">
              <a:alpha val="75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Master title style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90000" rIns="90000" tIns="45000" bIns="4500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outline text format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Fourth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Fifth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Sixth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Seventh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 lIns="90000" rIns="90000" tIns="45000" bIns="4500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Fifth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Sixth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Seventh Outline LevelClick to edit Master text styles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Second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Third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Fourth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Fifth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3294000" y="6566040"/>
            <a:ext cx="3358800" cy="475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ICNFP 2013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76320" y="6566040"/>
            <a:ext cx="232848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6934320" y="656604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D7D2F989-3C08-4703-8B3E-FC7098BC3E96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701640"/>
            <a:ext cx="9143640" cy="91800"/>
          </a:xfrm>
          <a:prstGeom prst="rect">
            <a:avLst/>
          </a:prstGeom>
          <a:solidFill>
            <a:srgbClr val="ffcc00">
              <a:alpha val="75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Master title style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3294000" y="6566040"/>
            <a:ext cx="3358800" cy="475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ICNFP 2013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76320" y="6566040"/>
            <a:ext cx="232848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934320" y="656604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745668AE-8588-4B76-B4B9-9761E4068BEC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701640"/>
            <a:ext cx="9143640" cy="91800"/>
          </a:xfrm>
          <a:prstGeom prst="rect">
            <a:avLst/>
          </a:prstGeom>
          <a:solidFill>
            <a:srgbClr val="ffcc00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Master title style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Fifth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Sixth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Seventh Outline LevelClick to edit Master text styles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Second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Third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Fourth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Fifth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3294000" y="6566040"/>
            <a:ext cx="3358800" cy="475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Bormio 2012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76320" y="6566040"/>
            <a:ext cx="232848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6934320" y="656604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9BCFC37B-453F-433A-8E01-1EB717EAABBE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701640"/>
            <a:ext cx="9143640" cy="91800"/>
          </a:xfrm>
          <a:prstGeom prst="rect">
            <a:avLst/>
          </a:prstGeom>
          <a:solidFill>
            <a:srgbClr val="ffcc00">
              <a:alpha val="75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Master title style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Fifth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Sixth Outline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Seventh Outline LevelClick to edit Master text styles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Second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Third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Fourth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Fifth level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3294000" y="6566040"/>
            <a:ext cx="3358800" cy="475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ICNFP 2013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76320" y="6566040"/>
            <a:ext cx="232848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6934320" y="656604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C886C255-A8B0-453A-A0FD-13C794702179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wmf"/><Relationship Id="rId5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image" Target="../media/image38.wmf"/><Relationship Id="rId3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wmf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wmf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-11520" y="513000"/>
            <a:ext cx="9143640" cy="957960"/>
          </a:xfrm>
          <a:prstGeom prst="rect">
            <a:avLst/>
          </a:prstGeom>
          <a:solidFill>
            <a:schemeClr val="bg1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796680" y="2229840"/>
            <a:ext cx="7558200" cy="118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5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Results from </a:t>
            </a:r>
            <a:r>
              <a:rPr b="0" lang="en-IN" sz="5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
</a:t>
            </a:r>
            <a:r>
              <a:rPr b="0" lang="en-IN" sz="5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proton–lead collisions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2968560" y="4220280"/>
            <a:ext cx="3186360" cy="89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André Mischke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Utrecht University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8" descr=""/>
          <p:cNvPicPr/>
          <p:nvPr/>
        </p:nvPicPr>
        <p:blipFill>
          <a:blip r:embed="rId1"/>
          <a:stretch/>
        </p:blipFill>
        <p:spPr>
          <a:xfrm>
            <a:off x="6768720" y="5345280"/>
            <a:ext cx="2054880" cy="1142280"/>
          </a:xfrm>
          <a:prstGeom prst="rect">
            <a:avLst/>
          </a:prstGeom>
          <a:ln>
            <a:noFill/>
          </a:ln>
        </p:spPr>
      </p:pic>
      <p:pic>
        <p:nvPicPr>
          <p:cNvPr id="170" name="Picture 9" descr=""/>
          <p:cNvPicPr/>
          <p:nvPr/>
        </p:nvPicPr>
        <p:blipFill>
          <a:blip r:embed="rId2"/>
          <a:stretch/>
        </p:blipFill>
        <p:spPr>
          <a:xfrm>
            <a:off x="285120" y="5429160"/>
            <a:ext cx="1953720" cy="1151640"/>
          </a:xfrm>
          <a:prstGeom prst="rect">
            <a:avLst/>
          </a:prstGeom>
          <a:ln>
            <a:noFill/>
          </a:ln>
        </p:spPr>
      </p:pic>
      <p:pic>
        <p:nvPicPr>
          <p:cNvPr id="171" name="Picture 1" descr=""/>
          <p:cNvPicPr/>
          <p:nvPr/>
        </p:nvPicPr>
        <p:blipFill>
          <a:blip r:embed="rId3"/>
          <a:stretch/>
        </p:blipFill>
        <p:spPr>
          <a:xfrm>
            <a:off x="103680" y="81000"/>
            <a:ext cx="5734080" cy="125964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5879160" y="433800"/>
            <a:ext cx="28634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Annual Conference on Large Hadron Collider Physics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" descr=""/>
          <p:cNvPicPr/>
          <p:nvPr/>
        </p:nvPicPr>
        <p:blipFill>
          <a:blip r:embed="rId1"/>
          <a:stretch/>
        </p:blipFill>
        <p:spPr>
          <a:xfrm>
            <a:off x="396000" y="891000"/>
            <a:ext cx="8279640" cy="4139640"/>
          </a:xfrm>
          <a:prstGeom prst="rect">
            <a:avLst/>
          </a:prstGeom>
          <a:ln>
            <a:noFill/>
          </a:ln>
        </p:spPr>
      </p:pic>
      <p:pic>
        <p:nvPicPr>
          <p:cNvPr id="276" name="Picture 6" descr=""/>
          <p:cNvPicPr/>
          <p:nvPr/>
        </p:nvPicPr>
        <p:blipFill>
          <a:blip r:embed="rId2"/>
          <a:stretch/>
        </p:blipFill>
        <p:spPr>
          <a:xfrm>
            <a:off x="70560" y="4847760"/>
            <a:ext cx="1168200" cy="127008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"/>
          <p:cNvSpPr/>
          <p:nvPr/>
        </p:nvSpPr>
        <p:spPr>
          <a:xfrm>
            <a:off x="55440" y="-50760"/>
            <a:ext cx="90507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Acoplanarity between full and charged jets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3664800" y="851040"/>
            <a:ext cx="2398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Phys. Lett. B746 (2015) 385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Picture 3" descr=""/>
          <p:cNvPicPr/>
          <p:nvPr/>
        </p:nvPicPr>
        <p:blipFill>
          <a:blip r:embed="rId3"/>
          <a:stretch/>
        </p:blipFill>
        <p:spPr>
          <a:xfrm>
            <a:off x="535320" y="5963040"/>
            <a:ext cx="2321640" cy="503640"/>
          </a:xfrm>
          <a:prstGeom prst="rect">
            <a:avLst/>
          </a:prstGeom>
          <a:ln>
            <a:noFill/>
          </a:ln>
        </p:spPr>
      </p:pic>
      <p:sp>
        <p:nvSpPr>
          <p:cNvPr id="283" name="CustomShape 6"/>
          <p:cNvSpPr/>
          <p:nvPr/>
        </p:nvSpPr>
        <p:spPr>
          <a:xfrm>
            <a:off x="515520" y="5752800"/>
            <a:ext cx="234828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Dijet transverse momentum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7"/>
          <p:cNvSpPr/>
          <p:nvPr/>
        </p:nvSpPr>
        <p:spPr>
          <a:xfrm>
            <a:off x="0" y="701640"/>
            <a:ext cx="9143640" cy="91800"/>
          </a:xfrm>
          <a:prstGeom prst="rect">
            <a:avLst/>
          </a:prstGeom>
          <a:solidFill>
            <a:srgbClr val="ffcc00">
              <a:alpha val="75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8"/>
          <p:cNvSpPr/>
          <p:nvPr/>
        </p:nvSpPr>
        <p:spPr>
          <a:xfrm>
            <a:off x="2778120" y="5022360"/>
            <a:ext cx="6306840" cy="19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Di-jet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consistent with Pythia predictions (with ISR)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strong nuclear matter effects in measured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kinematic range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 Q</a:t>
            </a:r>
            <a:r>
              <a:rPr b="0" lang="en-IN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mainly sensitive to increased available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phase-space for QCD radiation processes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87280" y="9000"/>
            <a:ext cx="8595360" cy="75996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Di-hadron azimuthal correlations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B28BAAB2-78C2-45E4-BD33-6D72856315F7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89" name="Picture 15" descr=""/>
          <p:cNvPicPr/>
          <p:nvPr/>
        </p:nvPicPr>
        <p:blipFill>
          <a:blip r:embed="rId1"/>
          <a:stretch/>
        </p:blipFill>
        <p:spPr>
          <a:xfrm>
            <a:off x="6167880" y="925920"/>
            <a:ext cx="2952360" cy="2671200"/>
          </a:xfrm>
          <a:prstGeom prst="rect">
            <a:avLst/>
          </a:prstGeom>
          <a:ln>
            <a:solidFill>
              <a:srgbClr val="cc3300"/>
            </a:solidFill>
          </a:ln>
        </p:spPr>
      </p:pic>
      <p:pic>
        <p:nvPicPr>
          <p:cNvPr id="290" name="Picture 1" descr=""/>
          <p:cNvPicPr/>
          <p:nvPr/>
        </p:nvPicPr>
        <p:blipFill>
          <a:blip r:embed="rId2"/>
          <a:stretch/>
        </p:blipFill>
        <p:spPr>
          <a:xfrm>
            <a:off x="46440" y="900720"/>
            <a:ext cx="2987640" cy="2705760"/>
          </a:xfrm>
          <a:prstGeom prst="rect">
            <a:avLst/>
          </a:prstGeom>
          <a:ln>
            <a:solidFill>
              <a:srgbClr val="cc3300"/>
            </a:solidFill>
          </a:ln>
        </p:spPr>
      </p:pic>
      <p:pic>
        <p:nvPicPr>
          <p:cNvPr id="291" name="Picture 2" descr=""/>
          <p:cNvPicPr/>
          <p:nvPr/>
        </p:nvPicPr>
        <p:blipFill>
          <a:blip r:embed="rId3"/>
          <a:stretch/>
        </p:blipFill>
        <p:spPr>
          <a:xfrm>
            <a:off x="3100680" y="911520"/>
            <a:ext cx="2987640" cy="2705760"/>
          </a:xfrm>
          <a:prstGeom prst="rect">
            <a:avLst/>
          </a:prstGeom>
          <a:ln>
            <a:solidFill>
              <a:srgbClr val="cc3300"/>
            </a:solidFill>
          </a:ln>
        </p:spPr>
      </p:pic>
      <p:sp>
        <p:nvSpPr>
          <p:cNvPr id="292" name="CustomShape 4"/>
          <p:cNvSpPr/>
          <p:nvPr/>
        </p:nvSpPr>
        <p:spPr>
          <a:xfrm>
            <a:off x="2873160" y="2053440"/>
            <a:ext cx="283320" cy="456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5889600" y="2042640"/>
            <a:ext cx="359280" cy="456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Picture 6" descr=""/>
          <p:cNvPicPr/>
          <p:nvPr/>
        </p:nvPicPr>
        <p:blipFill>
          <a:blip r:embed="rId4"/>
          <a:stretch/>
        </p:blipFill>
        <p:spPr>
          <a:xfrm>
            <a:off x="2598840" y="3909600"/>
            <a:ext cx="3646800" cy="2430720"/>
          </a:xfrm>
          <a:prstGeom prst="rect">
            <a:avLst/>
          </a:prstGeom>
          <a:ln>
            <a:noFill/>
          </a:ln>
        </p:spPr>
      </p:pic>
      <p:sp>
        <p:nvSpPr>
          <p:cNvPr id="295" name="CustomShape 6"/>
          <p:cNvSpPr/>
          <p:nvPr/>
        </p:nvSpPr>
        <p:spPr>
          <a:xfrm>
            <a:off x="6352200" y="3909960"/>
            <a:ext cx="2709000" cy="21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62000" indent="-16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Unexpected collective (?) behaviour in high-multiplicity events at low 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seen even in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small p-Pb system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2000" indent="-16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Jets suggest no significant CNM effects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115560" y="3944880"/>
            <a:ext cx="2574360" cy="21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long-range (double ridge) structures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colour glass condensate 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(initial state effect) 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hydrodynamics 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(final state effect)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2040120" y="1125720"/>
            <a:ext cx="728640" cy="16884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9"/>
          <p:cNvSpPr/>
          <p:nvPr/>
        </p:nvSpPr>
        <p:spPr>
          <a:xfrm>
            <a:off x="5127480" y="1148400"/>
            <a:ext cx="728640" cy="16884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0"/>
          <p:cNvSpPr/>
          <p:nvPr/>
        </p:nvSpPr>
        <p:spPr>
          <a:xfrm>
            <a:off x="3609720" y="3652560"/>
            <a:ext cx="192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PLB 719, 29 (2013)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4830840" y="6339600"/>
            <a:ext cx="3798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Also measured by </a:t>
            </a:r>
            <a:r>
              <a:rPr b="1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LHCb</a:t>
            </a: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arXiv:1512.00439 and </a:t>
            </a:r>
            <a:r>
              <a:rPr b="1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</a:t>
            </a: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PLB 718 (2012) 795 and </a:t>
            </a:r>
            <a:r>
              <a:rPr b="1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ATLAS</a:t>
            </a: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PRL 110 (2013) 182302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14" descr=""/>
          <p:cNvPicPr/>
          <p:nvPr/>
        </p:nvPicPr>
        <p:blipFill>
          <a:blip r:embed="rId1"/>
          <a:stretch/>
        </p:blipFill>
        <p:spPr>
          <a:xfrm>
            <a:off x="5340960" y="1062000"/>
            <a:ext cx="3403800" cy="2683440"/>
          </a:xfrm>
          <a:prstGeom prst="rect">
            <a:avLst/>
          </a:prstGeom>
          <a:ln>
            <a:noFill/>
          </a:ln>
        </p:spPr>
      </p:pic>
      <p:sp>
        <p:nvSpPr>
          <p:cNvPr id="302" name="CustomShape 1"/>
          <p:cNvSpPr/>
          <p:nvPr/>
        </p:nvSpPr>
        <p:spPr>
          <a:xfrm>
            <a:off x="501840" y="-16200"/>
            <a:ext cx="8156160" cy="75996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Di-hadron correlations in p-Pb (cont’d)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220680" y="4362480"/>
            <a:ext cx="4626360" cy="22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62000" indent="-16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obtained from two-particles correlations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Mass ordering at low </a:t>
            </a:r>
            <a:r>
              <a:rPr b="0" i="1" lang="en-IN" sz="1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14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Crossing at </a:t>
            </a:r>
            <a:r>
              <a:rPr b="0" i="1" lang="en-IN" sz="1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14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IN" sz="1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2 GeV/c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2000" indent="-16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Qualitatively similar to Pb-Pb and consistent with hydro calculations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Suggests similar physics (collectivity?)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at place?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5" name="TextShape 4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C9E4940B-A3FB-4C6D-842C-F2B89F8A9DA1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06" name="Picture 20" descr=""/>
          <p:cNvPicPr/>
          <p:nvPr/>
        </p:nvPicPr>
        <p:blipFill>
          <a:blip r:embed="rId2"/>
          <a:stretch/>
        </p:blipFill>
        <p:spPr>
          <a:xfrm>
            <a:off x="254160" y="1496880"/>
            <a:ext cx="4172760" cy="2876040"/>
          </a:xfrm>
          <a:prstGeom prst="rect">
            <a:avLst/>
          </a:prstGeom>
          <a:ln>
            <a:noFill/>
          </a:ln>
        </p:spPr>
      </p:pic>
      <p:sp>
        <p:nvSpPr>
          <p:cNvPr id="307" name="CustomShape 5"/>
          <p:cNvSpPr/>
          <p:nvPr/>
        </p:nvSpPr>
        <p:spPr>
          <a:xfrm>
            <a:off x="467280" y="853200"/>
            <a:ext cx="42393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hadron – (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p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K, p) correlations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121320" y="1245600"/>
            <a:ext cx="2719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Phys. Lett. B 726, 164 (2013)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5023800" y="844200"/>
            <a:ext cx="3897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b,c→e – hadron correlations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Picture 15" descr=""/>
          <p:cNvPicPr/>
          <p:nvPr/>
        </p:nvPicPr>
        <p:blipFill>
          <a:blip r:embed="rId3"/>
          <a:stretch/>
        </p:blipFill>
        <p:spPr>
          <a:xfrm>
            <a:off x="5598000" y="3749400"/>
            <a:ext cx="2765160" cy="1994760"/>
          </a:xfrm>
          <a:prstGeom prst="rect">
            <a:avLst/>
          </a:prstGeom>
          <a:ln>
            <a:noFill/>
          </a:ln>
        </p:spPr>
      </p:pic>
      <p:sp>
        <p:nvSpPr>
          <p:cNvPr id="311" name="CustomShape 8"/>
          <p:cNvSpPr/>
          <p:nvPr/>
        </p:nvSpPr>
        <p:spPr>
          <a:xfrm>
            <a:off x="4861800" y="5587560"/>
            <a:ext cx="4015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2400" indent="-212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ridge structure also present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12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Suggests same mechanism as for light-flavour correlations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400" indent="-212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Theoretical interpretation ongoing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9"/>
          <p:cNvSpPr/>
          <p:nvPr/>
        </p:nvSpPr>
        <p:spPr>
          <a:xfrm flipH="1" flipV="1" rot="5400000">
            <a:off x="6060960" y="2379600"/>
            <a:ext cx="38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8160">
            <a:solidFill>
              <a:srgbClr val="408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0"/>
          <p:cNvSpPr/>
          <p:nvPr/>
        </p:nvSpPr>
        <p:spPr>
          <a:xfrm flipH="1" flipV="1" rot="5400000">
            <a:off x="7140960" y="2840760"/>
            <a:ext cx="38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8160">
            <a:solidFill>
              <a:srgbClr val="408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1"/>
          <p:cNvSpPr/>
          <p:nvPr/>
        </p:nvSpPr>
        <p:spPr>
          <a:xfrm>
            <a:off x="-154440" y="1198800"/>
            <a:ext cx="184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2"/>
          <p:cNvSpPr/>
          <p:nvPr/>
        </p:nvSpPr>
        <p:spPr>
          <a:xfrm>
            <a:off x="2440080" y="6271920"/>
            <a:ext cx="2088000" cy="527400"/>
          </a:xfrm>
          <a:prstGeom prst="rect">
            <a:avLst/>
          </a:prstGeom>
          <a:solidFill>
            <a:srgbClr val="ffffcc"/>
          </a:solidFill>
          <a:ln>
            <a:solidFill>
              <a:schemeClr val="bg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Small Systems session, Heavy Ion, 14 June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13"/>
          <p:cNvSpPr/>
          <p:nvPr/>
        </p:nvSpPr>
        <p:spPr>
          <a:xfrm>
            <a:off x="2365560" y="1251360"/>
            <a:ext cx="282312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for 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K</a:t>
            </a:r>
            <a:r>
              <a:rPr b="0" lang="en-IN" sz="1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IN" sz="12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CMS-HIN-15-006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4"/>
          <a:stretch/>
        </p:blipFill>
        <p:spPr>
          <a:xfrm>
            <a:off x="2247840" y="3429000"/>
            <a:ext cx="2070000" cy="4572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17440" y="-7560"/>
            <a:ext cx="8721720" cy="66960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3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D-tagged charged particle azimuthal correlations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DFFC1887-D354-4B83-B2C8-652ACAF900C7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21" name="Picture 16" descr=""/>
          <p:cNvPicPr/>
          <p:nvPr/>
        </p:nvPicPr>
        <p:blipFill>
          <a:blip r:embed="rId1"/>
          <a:stretch/>
        </p:blipFill>
        <p:spPr>
          <a:xfrm>
            <a:off x="4103640" y="1501920"/>
            <a:ext cx="5019120" cy="3239640"/>
          </a:xfrm>
          <a:prstGeom prst="rect">
            <a:avLst/>
          </a:prstGeom>
          <a:ln>
            <a:noFill/>
          </a:ln>
        </p:spPr>
      </p:pic>
      <p:sp>
        <p:nvSpPr>
          <p:cNvPr id="322" name="CustomShape 4"/>
          <p:cNvSpPr/>
          <p:nvPr/>
        </p:nvSpPr>
        <p:spPr>
          <a:xfrm>
            <a:off x="748440" y="4838760"/>
            <a:ext cx="7718760" cy="16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D meson - charged hadron correlation measurement at the LHC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Near-side correlation peak is sensitive to characteristics of jet containing D meson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yields for p-Pb and pp (not shown)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well reproduced by PYTHIA (in all kinematic ranges)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5197320" y="1345320"/>
            <a:ext cx="2841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subm. to EPJC (arXiv:1605.06963)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1306440" y="858960"/>
            <a:ext cx="7630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Df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distribution 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Near-side correlation yield &amp; width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7"/>
          <p:cNvSpPr/>
          <p:nvPr/>
        </p:nvSpPr>
        <p:spPr>
          <a:xfrm>
            <a:off x="5225760" y="2649960"/>
            <a:ext cx="775440" cy="17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90000"/>
              </a:lnSpc>
            </a:pPr>
            <a:r>
              <a:rPr b="0" lang="en-IN" sz="20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yield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IN" sz="20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Picture 2" descr=""/>
          <p:cNvPicPr/>
          <p:nvPr/>
        </p:nvPicPr>
        <p:blipFill>
          <a:blip r:embed="rId2"/>
          <a:stretch/>
        </p:blipFill>
        <p:spPr>
          <a:xfrm>
            <a:off x="190080" y="1403280"/>
            <a:ext cx="3733560" cy="33184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262880" y="-29160"/>
            <a:ext cx="6598800" cy="760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Quantification of nuclear effects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391320" y="1125000"/>
            <a:ext cx="5232600" cy="54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Proton-lead collisions: single proton hits multiple nucleons, number depends on impact parameter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(⟨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⟩ ≈ 7)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cc33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cc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Nuclear modification factor </a:t>
            </a:r>
            <a:r>
              <a:rPr b="0" i="1" lang="en-IN" sz="2000" spc="-1" strike="noStrike">
                <a:solidFill>
                  <a:srgbClr val="cc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IN" sz="2000" spc="-1" strike="noStrike" baseline="-25000">
                <a:solidFill>
                  <a:srgbClr val="cc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408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8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Centrality/multiplicity-dependent nuclear modification factor </a:t>
            </a:r>
            <a:r>
              <a:rPr b="0" i="1" lang="en-IN" sz="2000" spc="-1" strike="noStrike">
                <a:solidFill>
                  <a:srgbClr val="408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</a:t>
            </a:r>
            <a:r>
              <a:rPr b="0" lang="en-IN" sz="2000" spc="-1" strike="noStrike" baseline="-25000">
                <a:solidFill>
                  <a:srgbClr val="408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176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Collision centrality expressed in terms of nuclear overlap function </a:t>
            </a:r>
            <a:r>
              <a:rPr b="0" i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176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i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i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IN" sz="18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determination relies on assumption that charged-particle multiplicity at mid-rapidity scales linearly with </a:t>
            </a:r>
            <a:r>
              <a:rPr b="0" i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IN" sz="18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 reference data at √s = 7 TeV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(if not indicated otherwise)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b="1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1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</a:t>
            </a:r>
            <a:r>
              <a:rPr b="1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 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1 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 nuclear matter effects 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binary collision scaling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TextShape 4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D0A02B54-B916-4BCD-BF7F-8CD92B79EB88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6710040" y="1625760"/>
            <a:ext cx="110880" cy="104760"/>
          </a:xfrm>
          <a:prstGeom prst="ellipse">
            <a:avLst/>
          </a:prstGeom>
          <a:solidFill>
            <a:schemeClr val="hlink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6"/>
          <p:cNvSpPr/>
          <p:nvPr/>
        </p:nvSpPr>
        <p:spPr>
          <a:xfrm>
            <a:off x="7544880" y="1168920"/>
            <a:ext cx="595800" cy="114624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7"/>
          <p:cNvSpPr/>
          <p:nvPr/>
        </p:nvSpPr>
        <p:spPr>
          <a:xfrm>
            <a:off x="7711920" y="13975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8"/>
          <p:cNvSpPr/>
          <p:nvPr/>
        </p:nvSpPr>
        <p:spPr>
          <a:xfrm>
            <a:off x="7600680" y="17424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9"/>
          <p:cNvSpPr/>
          <p:nvPr/>
        </p:nvSpPr>
        <p:spPr>
          <a:xfrm>
            <a:off x="7711920" y="11869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0"/>
          <p:cNvSpPr/>
          <p:nvPr/>
        </p:nvSpPr>
        <p:spPr>
          <a:xfrm>
            <a:off x="7600680" y="163692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"/>
          <p:cNvSpPr/>
          <p:nvPr/>
        </p:nvSpPr>
        <p:spPr>
          <a:xfrm>
            <a:off x="7656120" y="12920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2"/>
          <p:cNvSpPr/>
          <p:nvPr/>
        </p:nvSpPr>
        <p:spPr>
          <a:xfrm>
            <a:off x="7823160" y="15026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3"/>
          <p:cNvSpPr/>
          <p:nvPr/>
        </p:nvSpPr>
        <p:spPr>
          <a:xfrm>
            <a:off x="7823160" y="13348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4"/>
          <p:cNvSpPr/>
          <p:nvPr/>
        </p:nvSpPr>
        <p:spPr>
          <a:xfrm>
            <a:off x="7600680" y="14871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5"/>
          <p:cNvSpPr/>
          <p:nvPr/>
        </p:nvSpPr>
        <p:spPr>
          <a:xfrm>
            <a:off x="7711920" y="158328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6"/>
          <p:cNvSpPr/>
          <p:nvPr/>
        </p:nvSpPr>
        <p:spPr>
          <a:xfrm>
            <a:off x="7878960" y="12294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7"/>
          <p:cNvSpPr/>
          <p:nvPr/>
        </p:nvSpPr>
        <p:spPr>
          <a:xfrm>
            <a:off x="7878960" y="14331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8"/>
          <p:cNvSpPr/>
          <p:nvPr/>
        </p:nvSpPr>
        <p:spPr>
          <a:xfrm>
            <a:off x="7711920" y="168876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9"/>
          <p:cNvSpPr/>
          <p:nvPr/>
        </p:nvSpPr>
        <p:spPr>
          <a:xfrm>
            <a:off x="7878960" y="163476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0"/>
          <p:cNvSpPr/>
          <p:nvPr/>
        </p:nvSpPr>
        <p:spPr>
          <a:xfrm>
            <a:off x="7600680" y="18475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1"/>
          <p:cNvSpPr/>
          <p:nvPr/>
        </p:nvSpPr>
        <p:spPr>
          <a:xfrm>
            <a:off x="7600680" y="20422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2"/>
          <p:cNvSpPr/>
          <p:nvPr/>
        </p:nvSpPr>
        <p:spPr>
          <a:xfrm>
            <a:off x="7711920" y="19530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3"/>
          <p:cNvSpPr/>
          <p:nvPr/>
        </p:nvSpPr>
        <p:spPr>
          <a:xfrm>
            <a:off x="7934400" y="153864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4"/>
          <p:cNvSpPr/>
          <p:nvPr/>
        </p:nvSpPr>
        <p:spPr>
          <a:xfrm>
            <a:off x="7823160" y="19148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5"/>
          <p:cNvSpPr/>
          <p:nvPr/>
        </p:nvSpPr>
        <p:spPr>
          <a:xfrm>
            <a:off x="7711920" y="21477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6"/>
          <p:cNvSpPr/>
          <p:nvPr/>
        </p:nvSpPr>
        <p:spPr>
          <a:xfrm>
            <a:off x="7990200" y="17578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7"/>
          <p:cNvSpPr/>
          <p:nvPr/>
        </p:nvSpPr>
        <p:spPr>
          <a:xfrm>
            <a:off x="7823160" y="17938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8"/>
          <p:cNvSpPr/>
          <p:nvPr/>
        </p:nvSpPr>
        <p:spPr>
          <a:xfrm>
            <a:off x="7934400" y="19191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9"/>
          <p:cNvSpPr/>
          <p:nvPr/>
        </p:nvSpPr>
        <p:spPr>
          <a:xfrm>
            <a:off x="7711920" y="18140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0"/>
          <p:cNvSpPr/>
          <p:nvPr/>
        </p:nvSpPr>
        <p:spPr>
          <a:xfrm>
            <a:off x="7934400" y="20044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1"/>
          <p:cNvSpPr/>
          <p:nvPr/>
        </p:nvSpPr>
        <p:spPr>
          <a:xfrm>
            <a:off x="7823160" y="20559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2"/>
          <p:cNvSpPr/>
          <p:nvPr/>
        </p:nvSpPr>
        <p:spPr>
          <a:xfrm>
            <a:off x="7967160" y="13438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3"/>
          <p:cNvSpPr/>
          <p:nvPr/>
        </p:nvSpPr>
        <p:spPr>
          <a:xfrm>
            <a:off x="7823160" y="21477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4"/>
          <p:cNvSpPr/>
          <p:nvPr/>
        </p:nvSpPr>
        <p:spPr>
          <a:xfrm>
            <a:off x="7990200" y="160812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5"/>
          <p:cNvSpPr/>
          <p:nvPr/>
        </p:nvSpPr>
        <p:spPr>
          <a:xfrm>
            <a:off x="7544880" y="19530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36"/>
          <p:cNvSpPr/>
          <p:nvPr/>
        </p:nvSpPr>
        <p:spPr>
          <a:xfrm flipV="1">
            <a:off x="6341040" y="1666080"/>
            <a:ext cx="2194200" cy="18000"/>
          </a:xfrm>
          <a:prstGeom prst="line">
            <a:avLst/>
          </a:prstGeom>
          <a:ln cap="rnd" w="9360">
            <a:solidFill>
              <a:schemeClr val="tx1"/>
            </a:solidFill>
            <a:custDash>
              <a:ds d="500000" sp="400000"/>
              <a:ds d="1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7"/>
          <p:cNvSpPr/>
          <p:nvPr/>
        </p:nvSpPr>
        <p:spPr>
          <a:xfrm>
            <a:off x="6568560" y="1979640"/>
            <a:ext cx="389160" cy="169920"/>
          </a:xfrm>
          <a:prstGeom prst="rightArrow">
            <a:avLst>
              <a:gd name="adj1" fmla="val 50000"/>
              <a:gd name="adj2" fmla="val 55263"/>
            </a:avLst>
          </a:prstGeom>
          <a:solidFill>
            <a:schemeClr val="bg1">
              <a:lumMod val="50000"/>
            </a:scheme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8"/>
          <p:cNvSpPr/>
          <p:nvPr/>
        </p:nvSpPr>
        <p:spPr>
          <a:xfrm flipH="1">
            <a:off x="7599960" y="933840"/>
            <a:ext cx="389160" cy="169920"/>
          </a:xfrm>
          <a:prstGeom prst="rightArrow">
            <a:avLst>
              <a:gd name="adj1" fmla="val 50000"/>
              <a:gd name="adj2" fmla="val 55263"/>
            </a:avLst>
          </a:prstGeom>
          <a:solidFill>
            <a:srgbClr val="7f7f7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9"/>
          <p:cNvSpPr/>
          <p:nvPr/>
        </p:nvSpPr>
        <p:spPr>
          <a:xfrm>
            <a:off x="8182080" y="957240"/>
            <a:ext cx="366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6388200" y="2666880"/>
            <a:ext cx="2463840" cy="86364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5816520" y="4013280"/>
            <a:ext cx="3060720" cy="8888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3" descr=""/>
          <p:cNvPicPr/>
          <p:nvPr/>
        </p:nvPicPr>
        <p:blipFill>
          <a:blip r:embed="rId1"/>
          <a:stretch/>
        </p:blipFill>
        <p:spPr>
          <a:xfrm>
            <a:off x="-38160" y="1184040"/>
            <a:ext cx="4947840" cy="3773880"/>
          </a:xfrm>
          <a:prstGeom prst="rect">
            <a:avLst/>
          </a:prstGeom>
          <a:ln>
            <a:noFill/>
          </a:ln>
        </p:spPr>
      </p:pic>
      <p:sp>
        <p:nvSpPr>
          <p:cNvPr id="369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2"/>
          <p:cNvSpPr/>
          <p:nvPr/>
        </p:nvSpPr>
        <p:spPr>
          <a:xfrm>
            <a:off x="1342440" y="-63000"/>
            <a:ext cx="6475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Full and charged jet production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449640" y="884880"/>
            <a:ext cx="450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Eur. Phys. J. C76, 271 (2016), Phys. Rev. C91, 064905 (2015)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ATLAS, Phys. Lett. B 748, 392 (2015)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734400" y="4992480"/>
            <a:ext cx="7085160" cy="15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4000" indent="-233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~1 for all centralities and independent on jet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Dependence on resolution parameter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expected in pp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Jet fragmentation function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unmodified with respect to the interpolated pp reference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 CNM effects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Picture 7" descr=""/>
          <p:cNvPicPr/>
          <p:nvPr/>
        </p:nvPicPr>
        <p:blipFill>
          <a:blip r:embed="rId2"/>
          <a:stretch/>
        </p:blipFill>
        <p:spPr>
          <a:xfrm>
            <a:off x="4899960" y="1196280"/>
            <a:ext cx="4073760" cy="3712680"/>
          </a:xfrm>
          <a:prstGeom prst="rect">
            <a:avLst/>
          </a:prstGeom>
          <a:ln>
            <a:noFill/>
          </a:ln>
        </p:spPr>
      </p:pic>
      <p:sp>
        <p:nvSpPr>
          <p:cNvPr id="376" name="CustomShape 7"/>
          <p:cNvSpPr/>
          <p:nvPr/>
        </p:nvSpPr>
        <p:spPr>
          <a:xfrm>
            <a:off x="2952000" y="3973320"/>
            <a:ext cx="156780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versus centrality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>
            <a:off x="6494760" y="971640"/>
            <a:ext cx="1640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CMS-PAS-HIN-15-004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9"/>
          <p:cNvSpPr/>
          <p:nvPr/>
        </p:nvSpPr>
        <p:spPr>
          <a:xfrm>
            <a:off x="5770440" y="3941280"/>
            <a:ext cx="298548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</a:t>
            </a: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high-p</a:t>
            </a:r>
            <a:r>
              <a:rPr b="0" i="1" lang="en-IN" sz="15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tracks    low-p</a:t>
            </a:r>
            <a:r>
              <a:rPr b="0" i="1" lang="en-IN" sz="15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tracks </a:t>
            </a:r>
            <a:r>
              <a:rPr b="0" i="1" lang="en-IN" sz="15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0"/>
          <p:cNvSpPr/>
          <p:nvPr/>
        </p:nvSpPr>
        <p:spPr>
          <a:xfrm>
            <a:off x="6860520" y="6296400"/>
            <a:ext cx="1958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Also </a:t>
            </a:r>
            <a:r>
              <a:rPr b="1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ATLAS</a:t>
            </a: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measurement, PLB 748 (2015) 392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532440" y="3021480"/>
            <a:ext cx="8229240" cy="81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Heavy-flavour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9E4927C3-9A41-4537-947B-4B976FEA2059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4785120" y="1118520"/>
            <a:ext cx="3896640" cy="3779640"/>
          </a:xfrm>
          <a:prstGeom prst="rect">
            <a:avLst/>
          </a:prstGeom>
          <a:ln>
            <a:noFill/>
          </a:ln>
        </p:spPr>
      </p:pic>
      <p:pic>
        <p:nvPicPr>
          <p:cNvPr id="384" name="Picture 4" descr=""/>
          <p:cNvPicPr/>
          <p:nvPr/>
        </p:nvPicPr>
        <p:blipFill>
          <a:blip r:embed="rId2"/>
          <a:stretch/>
        </p:blipFill>
        <p:spPr>
          <a:xfrm>
            <a:off x="363600" y="1145520"/>
            <a:ext cx="3896640" cy="3779640"/>
          </a:xfrm>
          <a:prstGeom prst="rect">
            <a:avLst/>
          </a:prstGeom>
          <a:ln>
            <a:noFill/>
          </a:ln>
        </p:spPr>
      </p:pic>
      <p:sp>
        <p:nvSpPr>
          <p:cNvPr id="385" name="CustomShape 1"/>
          <p:cNvSpPr/>
          <p:nvPr/>
        </p:nvSpPr>
        <p:spPr>
          <a:xfrm>
            <a:off x="1144440" y="-27360"/>
            <a:ext cx="6860880" cy="760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Prompt D mesons at mid-rapidity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885240" y="4916520"/>
            <a:ext cx="7626600" cy="174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(measured down to 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 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 0) compatible with unity; no centrality dependence (not shown)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</a:t>
            </a:r>
            <a:r>
              <a:rPr b="0" lang="en-IN" sz="20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Consistent with predictions from shadowing and CGC model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disfavour suppression larger than 15% at high 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8" name="TextShape 4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A62FC2F9-D46E-4AB6-8CE6-FD2CE69091A0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9" name="CustomShape 5"/>
          <p:cNvSpPr/>
          <p:nvPr/>
        </p:nvSpPr>
        <p:spPr>
          <a:xfrm>
            <a:off x="3135600" y="840960"/>
            <a:ext cx="2903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subm. to JHEP (arXiv:1605.07569) and Phys. Rev. Lett. 113 (2014) 232301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6"/>
          <p:cNvSpPr/>
          <p:nvPr/>
        </p:nvSpPr>
        <p:spPr>
          <a:xfrm>
            <a:off x="6112440" y="3390840"/>
            <a:ext cx="2291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cc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 with small QGP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7"/>
          <p:cNvSpPr/>
          <p:nvPr/>
        </p:nvSpPr>
        <p:spPr>
          <a:xfrm>
            <a:off x="1221840" y="3279240"/>
            <a:ext cx="2852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cc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 with CNM effects only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icture 16" descr=""/>
          <p:cNvPicPr/>
          <p:nvPr/>
        </p:nvPicPr>
        <p:blipFill>
          <a:blip r:embed="rId1"/>
          <a:stretch/>
        </p:blipFill>
        <p:spPr>
          <a:xfrm>
            <a:off x="5415840" y="3039840"/>
            <a:ext cx="2946600" cy="2339640"/>
          </a:xfrm>
          <a:prstGeom prst="rect">
            <a:avLst/>
          </a:prstGeom>
          <a:ln>
            <a:noFill/>
          </a:ln>
        </p:spPr>
      </p:pic>
      <p:pic>
        <p:nvPicPr>
          <p:cNvPr id="393" name="Picture 2" descr=""/>
          <p:cNvPicPr/>
          <p:nvPr/>
        </p:nvPicPr>
        <p:blipFill>
          <a:blip r:embed="rId2"/>
          <a:stretch/>
        </p:blipFill>
        <p:spPr>
          <a:xfrm>
            <a:off x="1752480" y="3044520"/>
            <a:ext cx="2865600" cy="233964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extShape 3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244440" y="-27360"/>
            <a:ext cx="8660880" cy="74556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3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Prompt D</a:t>
            </a:r>
            <a:r>
              <a:rPr b="0" lang="en-IN" sz="4300" spc="-1" strike="noStrike" baseline="30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0</a:t>
            </a:r>
            <a:r>
              <a:rPr b="0" lang="en-IN" sz="43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mesons at for/backward rapidity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Picture 1" descr=""/>
          <p:cNvPicPr/>
          <p:nvPr/>
        </p:nvPicPr>
        <p:blipFill>
          <a:blip r:embed="rId3"/>
          <a:stretch/>
        </p:blipFill>
        <p:spPr>
          <a:xfrm>
            <a:off x="1751760" y="813600"/>
            <a:ext cx="2830680" cy="2339640"/>
          </a:xfrm>
          <a:prstGeom prst="rect">
            <a:avLst/>
          </a:prstGeom>
          <a:ln>
            <a:noFill/>
          </a:ln>
        </p:spPr>
      </p:pic>
      <p:sp>
        <p:nvSpPr>
          <p:cNvPr id="399" name="CustomShape 5"/>
          <p:cNvSpPr/>
          <p:nvPr/>
        </p:nvSpPr>
        <p:spPr>
          <a:xfrm>
            <a:off x="142560" y="1632600"/>
            <a:ext cx="19900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Backward rapidity</a:t>
            </a: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-2.5 &gt; y &gt; -4.0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(Pb-going side)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6"/>
          <p:cNvSpPr/>
          <p:nvPr/>
        </p:nvSpPr>
        <p:spPr>
          <a:xfrm>
            <a:off x="172080" y="3665520"/>
            <a:ext cx="16776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Forward rapidity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2.5 &lt; y &lt; 4.0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(p-going side)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7"/>
          <p:cNvSpPr/>
          <p:nvPr/>
        </p:nvSpPr>
        <p:spPr>
          <a:xfrm>
            <a:off x="2709360" y="2365560"/>
            <a:ext cx="179496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avoye LET Plain:1.0"/>
              </a:rPr>
              <a:t>L</a:t>
            </a:r>
            <a:r>
              <a:rPr b="0" lang="en-IN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0.158±0.002 nb</a:t>
            </a:r>
            <a:r>
              <a:rPr b="0" lang="en-IN" sz="1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-1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15" descr=""/>
          <p:cNvPicPr/>
          <p:nvPr/>
        </p:nvPicPr>
        <p:blipFill>
          <a:blip r:embed="rId4"/>
          <a:stretch/>
        </p:blipFill>
        <p:spPr>
          <a:xfrm>
            <a:off x="5374440" y="812520"/>
            <a:ext cx="2949120" cy="2339640"/>
          </a:xfrm>
          <a:prstGeom prst="rect">
            <a:avLst/>
          </a:prstGeom>
          <a:ln>
            <a:noFill/>
          </a:ln>
        </p:spPr>
      </p:pic>
      <p:sp>
        <p:nvSpPr>
          <p:cNvPr id="403" name="CustomShape 8"/>
          <p:cNvSpPr/>
          <p:nvPr/>
        </p:nvSpPr>
        <p:spPr>
          <a:xfrm>
            <a:off x="-23760" y="807120"/>
            <a:ext cx="1827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LHCb-CONF-2016-003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9"/>
          <p:cNvSpPr/>
          <p:nvPr/>
        </p:nvSpPr>
        <p:spPr>
          <a:xfrm>
            <a:off x="1020960" y="5320800"/>
            <a:ext cx="7156800" cy="13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Charm production described by pQCD calculations including nPDF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asymmetry in forward-backward production is observed, suggesting non negligible CNM effect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Indication that data is slightly more suppressed at high-y*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3171960" y="-50760"/>
            <a:ext cx="2805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Open beauty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TextShape 4"/>
          <p:cNvSpPr txBox="1"/>
          <p:nvPr/>
        </p:nvSpPr>
        <p:spPr>
          <a:xfrm>
            <a:off x="889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09" name="Picture 1" descr=""/>
          <p:cNvPicPr/>
          <p:nvPr/>
        </p:nvPicPr>
        <p:blipFill>
          <a:blip r:embed="rId1"/>
          <a:stretch/>
        </p:blipFill>
        <p:spPr>
          <a:xfrm>
            <a:off x="276840" y="1267920"/>
            <a:ext cx="4113000" cy="3599640"/>
          </a:xfrm>
          <a:prstGeom prst="rect">
            <a:avLst/>
          </a:prstGeom>
          <a:ln>
            <a:noFill/>
          </a:ln>
        </p:spPr>
      </p:pic>
      <p:pic>
        <p:nvPicPr>
          <p:cNvPr id="410" name="Picture 3" descr=""/>
          <p:cNvPicPr/>
          <p:nvPr/>
        </p:nvPicPr>
        <p:blipFill>
          <a:blip r:embed="rId2"/>
          <a:stretch/>
        </p:blipFill>
        <p:spPr>
          <a:xfrm>
            <a:off x="4880160" y="1344240"/>
            <a:ext cx="3801600" cy="3504600"/>
          </a:xfrm>
          <a:prstGeom prst="rect">
            <a:avLst/>
          </a:prstGeom>
          <a:ln>
            <a:noFill/>
          </a:ln>
        </p:spPr>
      </p:pic>
      <p:sp>
        <p:nvSpPr>
          <p:cNvPr id="411" name="CustomShape 5"/>
          <p:cNvSpPr/>
          <p:nvPr/>
        </p:nvSpPr>
        <p:spPr>
          <a:xfrm>
            <a:off x="3971160" y="1342080"/>
            <a:ext cx="3021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CMS, PRL 116 (2016) 032301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065600" y="4819680"/>
            <a:ext cx="7050600" cy="18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beauty-decay electrons at low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B mesons in 10 &lt;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 60 GeV/c consistent with unity; same for B</a:t>
            </a:r>
            <a:r>
              <a:rPr b="0" lang="en-IN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B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IN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p-Pb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(not shown)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indication of significant cold nuclear matter effects on beauty production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7"/>
          <p:cNvSpPr/>
          <p:nvPr/>
        </p:nvSpPr>
        <p:spPr>
          <a:xfrm>
            <a:off x="1085400" y="1321560"/>
            <a:ext cx="3021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arXiv:1512.02892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8"/>
          <p:cNvSpPr/>
          <p:nvPr/>
        </p:nvSpPr>
        <p:spPr>
          <a:xfrm>
            <a:off x="6603480" y="1680120"/>
            <a:ext cx="2354760" cy="3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</a:t>
            </a:r>
            <a:r>
              <a:rPr b="1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→ J/ψK</a:t>
            </a:r>
            <a:r>
              <a:rPr b="1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→ μ</a:t>
            </a:r>
            <a:r>
              <a:rPr b="1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μ</a:t>
            </a:r>
            <a:r>
              <a:rPr b="1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−</a:t>
            </a: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</a:t>
            </a:r>
            <a:r>
              <a:rPr b="1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+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9"/>
          <p:cNvSpPr/>
          <p:nvPr/>
        </p:nvSpPr>
        <p:spPr>
          <a:xfrm>
            <a:off x="1406160" y="854280"/>
            <a:ext cx="6121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Beauty-decay electrons 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 mesons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" descr=""/>
          <p:cNvPicPr/>
          <p:nvPr/>
        </p:nvPicPr>
        <p:blipFill>
          <a:blip r:embed="rId1"/>
          <a:stretch/>
        </p:blipFill>
        <p:spPr>
          <a:xfrm>
            <a:off x="5485680" y="948240"/>
            <a:ext cx="3261600" cy="189972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3745800" y="-29160"/>
            <a:ext cx="1633320" cy="760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Outline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46480" y="1072080"/>
            <a:ext cx="4354560" cy="36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0000" indent="-179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00" indent="-179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Selected results from LHC experiments ALICE, ATLAS, CMS and LHCb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80000" indent="-179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 flavour: strangeness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80000" indent="-179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Azimuthal correlations and jets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80000" indent="-179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and hidden heavy-flavour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00" indent="-179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 and outlook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7" name="TextShape 4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062EAE76-D5C4-4892-BA22-9BACC8747FAB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8" name="Picture 5" descr=""/>
          <p:cNvPicPr/>
          <p:nvPr/>
        </p:nvPicPr>
        <p:blipFill>
          <a:blip r:embed="rId2"/>
          <a:stretch/>
        </p:blipFill>
        <p:spPr>
          <a:xfrm>
            <a:off x="2006280" y="5194440"/>
            <a:ext cx="865440" cy="1164960"/>
          </a:xfrm>
          <a:prstGeom prst="rect">
            <a:avLst/>
          </a:prstGeom>
          <a:ln>
            <a:noFill/>
          </a:ln>
        </p:spPr>
      </p:pic>
      <p:pic>
        <p:nvPicPr>
          <p:cNvPr id="179" name="Picture 7" descr=""/>
          <p:cNvPicPr/>
          <p:nvPr/>
        </p:nvPicPr>
        <p:blipFill>
          <a:blip r:embed="rId3"/>
          <a:stretch/>
        </p:blipFill>
        <p:spPr>
          <a:xfrm>
            <a:off x="3088080" y="5062680"/>
            <a:ext cx="1197000" cy="1441440"/>
          </a:xfrm>
          <a:prstGeom prst="rect">
            <a:avLst/>
          </a:prstGeom>
          <a:ln>
            <a:noFill/>
          </a:ln>
        </p:spPr>
      </p:pic>
      <p:pic>
        <p:nvPicPr>
          <p:cNvPr id="180" name="Picture 9" descr=""/>
          <p:cNvPicPr/>
          <p:nvPr/>
        </p:nvPicPr>
        <p:blipFill>
          <a:blip r:embed="rId4"/>
          <a:stretch/>
        </p:blipFill>
        <p:spPr>
          <a:xfrm>
            <a:off x="4615200" y="5324760"/>
            <a:ext cx="966960" cy="966960"/>
          </a:xfrm>
          <a:prstGeom prst="rect">
            <a:avLst/>
          </a:prstGeom>
          <a:ln>
            <a:noFill/>
          </a:ln>
        </p:spPr>
      </p:pic>
      <p:pic>
        <p:nvPicPr>
          <p:cNvPr id="181" name="Picture 10" descr=""/>
          <p:cNvPicPr/>
          <p:nvPr/>
        </p:nvPicPr>
        <p:blipFill>
          <a:blip r:embed="rId5"/>
          <a:stretch/>
        </p:blipFill>
        <p:spPr>
          <a:xfrm>
            <a:off x="6044400" y="5387040"/>
            <a:ext cx="1258200" cy="838440"/>
          </a:xfrm>
          <a:prstGeom prst="rect">
            <a:avLst/>
          </a:prstGeom>
          <a:ln>
            <a:noFill/>
          </a:ln>
        </p:spPr>
      </p:pic>
      <p:pic>
        <p:nvPicPr>
          <p:cNvPr id="182" name="Picture 2" descr=""/>
          <p:cNvPicPr/>
          <p:nvPr/>
        </p:nvPicPr>
        <p:blipFill>
          <a:blip r:embed="rId6"/>
          <a:stretch/>
        </p:blipFill>
        <p:spPr>
          <a:xfrm>
            <a:off x="5491440" y="2895840"/>
            <a:ext cx="2912760" cy="215964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6769800" y="2516400"/>
            <a:ext cx="1964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2013 proton-lead data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"/>
          <p:cNvSpPr/>
          <p:nvPr/>
        </p:nvSpPr>
        <p:spPr>
          <a:xfrm>
            <a:off x="2666520" y="-50760"/>
            <a:ext cx="3852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Heavy-flavour jets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-426960" y="21657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0" name="Picture 1" descr=""/>
          <p:cNvPicPr/>
          <p:nvPr/>
        </p:nvPicPr>
        <p:blipFill>
          <a:blip r:embed="rId1"/>
          <a:stretch/>
        </p:blipFill>
        <p:spPr>
          <a:xfrm>
            <a:off x="4934520" y="1459800"/>
            <a:ext cx="3731040" cy="3743640"/>
          </a:xfrm>
          <a:prstGeom prst="rect">
            <a:avLst/>
          </a:prstGeom>
          <a:ln>
            <a:noFill/>
          </a:ln>
        </p:spPr>
      </p:pic>
      <p:sp>
        <p:nvSpPr>
          <p:cNvPr id="421" name="CustomShape 5"/>
          <p:cNvSpPr/>
          <p:nvPr/>
        </p:nvSpPr>
        <p:spPr>
          <a:xfrm>
            <a:off x="5100840" y="1366560"/>
            <a:ext cx="225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CMS, PLB 754 (2016) 59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6"/>
          <p:cNvSpPr/>
          <p:nvPr/>
        </p:nvSpPr>
        <p:spPr>
          <a:xfrm>
            <a:off x="1766160" y="864000"/>
            <a:ext cx="6708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Charm jets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Beauty jets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3" name="Picture 3" descr=""/>
          <p:cNvPicPr/>
          <p:nvPr/>
        </p:nvPicPr>
        <p:blipFill>
          <a:blip r:embed="rId2"/>
          <a:stretch/>
        </p:blipFill>
        <p:spPr>
          <a:xfrm>
            <a:off x="516240" y="1522800"/>
            <a:ext cx="3747240" cy="3599640"/>
          </a:xfrm>
          <a:prstGeom prst="rect">
            <a:avLst/>
          </a:prstGeom>
          <a:ln>
            <a:noFill/>
          </a:ln>
        </p:spPr>
      </p:pic>
      <p:sp>
        <p:nvSpPr>
          <p:cNvPr id="424" name="CustomShape 7"/>
          <p:cNvSpPr/>
          <p:nvPr/>
        </p:nvSpPr>
        <p:spPr>
          <a:xfrm>
            <a:off x="446400" y="1366560"/>
            <a:ext cx="278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CMS-PAS-HIN-15-012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8"/>
          <p:cNvSpPr/>
          <p:nvPr/>
        </p:nvSpPr>
        <p:spPr>
          <a:xfrm>
            <a:off x="714600" y="5235840"/>
            <a:ext cx="7744320" cy="13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Charm-jet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differential cross section consistent with PYTHIA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Inclusive beauty jet R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p-Pb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agreement with pp reference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significant CNM effects on heavy-flavour production at high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9"/>
          <p:cNvSpPr/>
          <p:nvPr/>
        </p:nvSpPr>
        <p:spPr>
          <a:xfrm>
            <a:off x="6647040" y="2338200"/>
            <a:ext cx="188676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pQCD incl. modest initial-state energy-loss effects, K. </a:t>
            </a:r>
            <a:r>
              <a:rPr b="0" lang="en-IN" sz="11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Huang, Z. Kang, I. Vitev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"/>
          <p:cNvSpPr/>
          <p:nvPr/>
        </p:nvSpPr>
        <p:spPr>
          <a:xfrm>
            <a:off x="2902680" y="-50760"/>
            <a:ext cx="33800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J/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Symbol"/>
                <a:ea typeface="ヒラギノ角ゴ Pro W3"/>
              </a:rPr>
              <a:t>y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 and 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Symbol"/>
                <a:ea typeface="ヒラギノ角ゴ Pro W3"/>
              </a:rPr>
              <a:t>Y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(2S)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1" name="Picture 1" descr=""/>
          <p:cNvPicPr/>
          <p:nvPr/>
        </p:nvPicPr>
        <p:blipFill>
          <a:blip r:embed="rId1"/>
          <a:stretch/>
        </p:blipFill>
        <p:spPr>
          <a:xfrm>
            <a:off x="244440" y="1523880"/>
            <a:ext cx="4321080" cy="3239640"/>
          </a:xfrm>
          <a:prstGeom prst="rect">
            <a:avLst/>
          </a:prstGeom>
          <a:ln>
            <a:noFill/>
          </a:ln>
        </p:spPr>
      </p:pic>
      <p:pic>
        <p:nvPicPr>
          <p:cNvPr id="432" name="Picture 2" descr=""/>
          <p:cNvPicPr/>
          <p:nvPr/>
        </p:nvPicPr>
        <p:blipFill>
          <a:blip r:embed="rId2"/>
          <a:stretch/>
        </p:blipFill>
        <p:spPr>
          <a:xfrm>
            <a:off x="4685760" y="1550160"/>
            <a:ext cx="4321080" cy="3239640"/>
          </a:xfrm>
          <a:prstGeom prst="rect">
            <a:avLst/>
          </a:prstGeom>
          <a:ln>
            <a:noFill/>
          </a:ln>
        </p:spPr>
      </p:pic>
      <p:sp>
        <p:nvSpPr>
          <p:cNvPr id="433" name="CustomShape 5"/>
          <p:cNvSpPr/>
          <p:nvPr/>
        </p:nvSpPr>
        <p:spPr>
          <a:xfrm>
            <a:off x="1938600" y="878040"/>
            <a:ext cx="6708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Inclusive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Prompt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6"/>
          <p:cNvSpPr/>
          <p:nvPr/>
        </p:nvSpPr>
        <p:spPr>
          <a:xfrm>
            <a:off x="2671920" y="1294200"/>
            <a:ext cx="3822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LHCb, JHEP 1402 (2014) 072 and JHEP 1603 (2016) 133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JHEP 1402 (2014) 073 and JHEP 1412 (2014) 073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7"/>
          <p:cNvSpPr/>
          <p:nvPr/>
        </p:nvSpPr>
        <p:spPr>
          <a:xfrm>
            <a:off x="423360" y="4694760"/>
            <a:ext cx="8381520" cy="185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J/</a:t>
            </a:r>
            <a:r>
              <a:rPr b="1" lang="en-IN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pPb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described reasonably well by CNM effects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(2S)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production suppressed relative to J/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 both backward and forward rapidity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Shadowing &amp; energy loss expected to be the same for J/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(2S),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thus these mechanisms cannot describe the different suppression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>
            <a:off x="1223640" y="3922200"/>
            <a:ext cx="2826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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proton 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"/>
          <p:cNvSpPr/>
          <p:nvPr/>
        </p:nvSpPr>
        <p:spPr>
          <a:xfrm>
            <a:off x="1243440" y="-50760"/>
            <a:ext cx="66978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J/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Symbol"/>
                <a:ea typeface="ヒラギノ角ゴ Pro W3"/>
              </a:rPr>
              <a:t>y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 and 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Symbol"/>
                <a:ea typeface="ヒラギノ角ゴ Pro W3"/>
              </a:rPr>
              <a:t>Y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(2S) versus centrality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1" name="Picture 1" descr=""/>
          <p:cNvPicPr/>
          <p:nvPr/>
        </p:nvPicPr>
        <p:blipFill>
          <a:blip r:embed="rId1"/>
          <a:stretch/>
        </p:blipFill>
        <p:spPr>
          <a:xfrm>
            <a:off x="245160" y="1460520"/>
            <a:ext cx="8662320" cy="3239640"/>
          </a:xfrm>
          <a:prstGeom prst="rect">
            <a:avLst/>
          </a:prstGeom>
          <a:ln>
            <a:noFill/>
          </a:ln>
        </p:spPr>
      </p:pic>
      <p:sp>
        <p:nvSpPr>
          <p:cNvPr id="442" name="CustomShape 5"/>
          <p:cNvSpPr/>
          <p:nvPr/>
        </p:nvSpPr>
        <p:spPr>
          <a:xfrm>
            <a:off x="465120" y="4632480"/>
            <a:ext cx="8247960" cy="19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J/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Multiplicity dependent suppression in p-going direction, and no suppression in Pb-going direction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Consistent with shadowing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Y</a:t>
            </a:r>
            <a:r>
              <a:rPr b="1" lang="en-IN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(2S)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Multiplicity dependent suppression in both directions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25600" indent="-176040">
              <a:lnSpc>
                <a:spcPct val="9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7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described by (anti)shadowing and energy loss only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25600" indent="-176040">
              <a:lnSpc>
                <a:spcPct val="9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7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Needs additional effect (final state?), e.g., interactions with co-moving hadrons plus dissociation of fully-formed resonance in nuclear matter?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657000" y="841320"/>
            <a:ext cx="4028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Backward rapidity (Pb-going side)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5132520" y="833040"/>
            <a:ext cx="3678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Forward rapidity (p-going side)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8"/>
          <p:cNvSpPr/>
          <p:nvPr/>
        </p:nvSpPr>
        <p:spPr>
          <a:xfrm>
            <a:off x="2233440" y="1230120"/>
            <a:ext cx="4722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JHEP 1606 (2016) 050 and JHEP 1511 (2015) 127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9"/>
          <p:cNvSpPr/>
          <p:nvPr/>
        </p:nvSpPr>
        <p:spPr>
          <a:xfrm>
            <a:off x="4109400" y="3857400"/>
            <a:ext cx="295920" cy="321120"/>
          </a:xfrm>
          <a:prstGeom prst="ellipse">
            <a:avLst/>
          </a:prstGeom>
          <a:solidFill>
            <a:srgbClr val="ff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10"/>
          <p:cNvSpPr/>
          <p:nvPr/>
        </p:nvSpPr>
        <p:spPr>
          <a:xfrm>
            <a:off x="4202280" y="3967200"/>
            <a:ext cx="106560" cy="108000"/>
          </a:xfrm>
          <a:prstGeom prst="ellipse">
            <a:avLst/>
          </a:prstGeom>
          <a:solidFill>
            <a:srgbClr val="ccffcc">
              <a:alpha val="55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1"/>
          <p:cNvSpPr/>
          <p:nvPr/>
        </p:nvSpPr>
        <p:spPr>
          <a:xfrm>
            <a:off x="781200" y="3852000"/>
            <a:ext cx="295920" cy="321120"/>
          </a:xfrm>
          <a:prstGeom prst="ellipse">
            <a:avLst/>
          </a:prstGeom>
          <a:solidFill>
            <a:srgbClr val="ff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2"/>
          <p:cNvSpPr/>
          <p:nvPr/>
        </p:nvSpPr>
        <p:spPr>
          <a:xfrm>
            <a:off x="975240" y="3961800"/>
            <a:ext cx="96120" cy="104040"/>
          </a:xfrm>
          <a:prstGeom prst="ellipse">
            <a:avLst/>
          </a:prstGeom>
          <a:solidFill>
            <a:srgbClr val="ccffcc">
              <a:alpha val="55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3" descr=""/>
          <p:cNvPicPr/>
          <p:nvPr/>
        </p:nvPicPr>
        <p:blipFill>
          <a:blip r:embed="rId2"/>
          <a:stretch/>
        </p:blipFill>
        <p:spPr>
          <a:xfrm>
            <a:off x="7080840" y="1495800"/>
            <a:ext cx="1051920" cy="539640"/>
          </a:xfrm>
          <a:prstGeom prst="rect">
            <a:avLst/>
          </a:prstGeom>
          <a:ln>
            <a:noFill/>
          </a:ln>
        </p:spPr>
      </p:pic>
      <p:pic>
        <p:nvPicPr>
          <p:cNvPr id="451" name="Picture 4" descr=""/>
          <p:cNvPicPr/>
          <p:nvPr/>
        </p:nvPicPr>
        <p:blipFill>
          <a:blip r:embed="rId3"/>
          <a:stretch/>
        </p:blipFill>
        <p:spPr>
          <a:xfrm>
            <a:off x="2720160" y="1493280"/>
            <a:ext cx="1117800" cy="539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"/>
          <p:cNvSpPr/>
          <p:nvPr/>
        </p:nvSpPr>
        <p:spPr>
          <a:xfrm>
            <a:off x="3224520" y="-50760"/>
            <a:ext cx="27352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Gill Sans"/>
                <a:ea typeface="ヒラギノ角ゴ Pro W3"/>
              </a:rPr>
              <a:t></a:t>
            </a: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(nS) states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56" name="Picture 1" descr=""/>
          <p:cNvPicPr/>
          <p:nvPr/>
        </p:nvPicPr>
        <p:blipFill>
          <a:blip r:embed="rId1"/>
          <a:stretch/>
        </p:blipFill>
        <p:spPr>
          <a:xfrm>
            <a:off x="263520" y="1558080"/>
            <a:ext cx="4361040" cy="3959640"/>
          </a:xfrm>
          <a:prstGeom prst="rect">
            <a:avLst/>
          </a:prstGeom>
          <a:ln>
            <a:noFill/>
          </a:ln>
        </p:spPr>
      </p:pic>
      <p:sp>
        <p:nvSpPr>
          <p:cNvPr id="457" name="CustomShape 5"/>
          <p:cNvSpPr/>
          <p:nvPr/>
        </p:nvSpPr>
        <p:spPr>
          <a:xfrm>
            <a:off x="4735800" y="1134360"/>
            <a:ext cx="4199040" cy="56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Ratios of excited to ground state cross sections (nS)/(1S) are found to decrease with increasing charged-particle multiplicity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Unexpected dependence suggests novel phenomena in quarkonium production(?)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83200" indent="-1976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Larger number of charged particles being systematically produced with ground state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83200" indent="-1976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Stronger impact of growing number of nearby particles on more weakly bound states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83200" indent="-1976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Excited states more easily dissociated by interactions with other particles?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>
            <a:off x="1627560" y="1239120"/>
            <a:ext cx="197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CMS, JHEP 1404 (2014) 103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3943800" y="5256360"/>
            <a:ext cx="295920" cy="321120"/>
          </a:xfrm>
          <a:prstGeom prst="ellipse">
            <a:avLst/>
          </a:prstGeom>
          <a:solidFill>
            <a:srgbClr val="ff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8"/>
          <p:cNvSpPr/>
          <p:nvPr/>
        </p:nvSpPr>
        <p:spPr>
          <a:xfrm>
            <a:off x="4036680" y="5365800"/>
            <a:ext cx="106560" cy="108000"/>
          </a:xfrm>
          <a:prstGeom prst="ellipse">
            <a:avLst/>
          </a:prstGeom>
          <a:solidFill>
            <a:srgbClr val="ccffcc">
              <a:alpha val="55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9"/>
          <p:cNvSpPr/>
          <p:nvPr/>
        </p:nvSpPr>
        <p:spPr>
          <a:xfrm>
            <a:off x="862920" y="5250600"/>
            <a:ext cx="295920" cy="321120"/>
          </a:xfrm>
          <a:prstGeom prst="ellipse">
            <a:avLst/>
          </a:prstGeom>
          <a:solidFill>
            <a:srgbClr val="ffcc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0"/>
          <p:cNvSpPr/>
          <p:nvPr/>
        </p:nvSpPr>
        <p:spPr>
          <a:xfrm>
            <a:off x="1056960" y="5360400"/>
            <a:ext cx="96120" cy="104040"/>
          </a:xfrm>
          <a:prstGeom prst="ellipse">
            <a:avLst/>
          </a:prstGeom>
          <a:solidFill>
            <a:srgbClr val="ccffcc">
              <a:alpha val="55000"/>
            </a:srgb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1"/>
          <p:cNvSpPr/>
          <p:nvPr/>
        </p:nvSpPr>
        <p:spPr>
          <a:xfrm>
            <a:off x="2551320" y="1753920"/>
            <a:ext cx="1633320" cy="786240"/>
          </a:xfrm>
          <a:prstGeom prst="rect">
            <a:avLst/>
          </a:prstGeom>
          <a:noFill/>
          <a:ln w="19080">
            <a:solidFill>
              <a:srgbClr val="cc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2"/>
          <p:cNvSpPr/>
          <p:nvPr/>
        </p:nvSpPr>
        <p:spPr>
          <a:xfrm>
            <a:off x="1799280" y="2586240"/>
            <a:ext cx="1250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31 nb</a:t>
            </a:r>
            <a:r>
              <a:rPr b="0" lang="en-IN" sz="1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(pPb)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5.4 pb</a:t>
            </a:r>
            <a:r>
              <a:rPr b="0" lang="en-IN" sz="1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(pp)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icture 5" descr=""/>
          <p:cNvPicPr/>
          <p:nvPr/>
        </p:nvPicPr>
        <p:blipFill>
          <a:blip r:embed="rId1"/>
          <a:stretch/>
        </p:blipFill>
        <p:spPr>
          <a:xfrm>
            <a:off x="5101200" y="1125000"/>
            <a:ext cx="3313440" cy="332604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438280" y="-50760"/>
            <a:ext cx="43081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W and Z production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223200" y="4954320"/>
            <a:ext cx="484128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Probing nuclear PDF for 𝑞 and 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𝑞bar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p-Pb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Electroweak bosons favour the modification of nPDF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statistical uncertainties yet prevent distinction among different nPDFs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Picture 3" descr=""/>
          <p:cNvPicPr/>
          <p:nvPr/>
        </p:nvPicPr>
        <p:blipFill>
          <a:blip r:embed="rId2"/>
          <a:stretch/>
        </p:blipFill>
        <p:spPr>
          <a:xfrm>
            <a:off x="469800" y="1109160"/>
            <a:ext cx="3903840" cy="3813840"/>
          </a:xfrm>
          <a:prstGeom prst="rect">
            <a:avLst/>
          </a:prstGeom>
          <a:ln>
            <a:noFill/>
          </a:ln>
        </p:spPr>
      </p:pic>
      <p:sp>
        <p:nvSpPr>
          <p:cNvPr id="472" name="CustomShape 6"/>
          <p:cNvSpPr/>
          <p:nvPr/>
        </p:nvSpPr>
        <p:spPr>
          <a:xfrm>
            <a:off x="1476000" y="862560"/>
            <a:ext cx="227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CMS, Phys. Lett. B750 (2015) 565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7"/>
          <p:cNvSpPr/>
          <p:nvPr/>
        </p:nvSpPr>
        <p:spPr>
          <a:xfrm>
            <a:off x="5605560" y="841320"/>
            <a:ext cx="2616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ATLAS, Phys. Rev. C 92, 044915 (2015)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4" name="Picture 7" descr=""/>
          <p:cNvPicPr/>
          <p:nvPr/>
        </p:nvPicPr>
        <p:blipFill>
          <a:blip r:embed="rId3"/>
          <a:stretch/>
        </p:blipFill>
        <p:spPr>
          <a:xfrm>
            <a:off x="5546880" y="1111320"/>
            <a:ext cx="616680" cy="411480"/>
          </a:xfrm>
          <a:prstGeom prst="rect">
            <a:avLst/>
          </a:prstGeom>
          <a:ln>
            <a:noFill/>
          </a:ln>
        </p:spPr>
      </p:pic>
      <p:sp>
        <p:nvSpPr>
          <p:cNvPr id="475" name="CustomShape 8"/>
          <p:cNvSpPr/>
          <p:nvPr/>
        </p:nvSpPr>
        <p:spPr>
          <a:xfrm>
            <a:off x="1228320" y="2197080"/>
            <a:ext cx="1576800" cy="43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1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lepton</a:t>
            </a: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&gt; 25 GeV/c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Picture 11" descr=""/>
          <p:cNvPicPr/>
          <p:nvPr/>
        </p:nvPicPr>
        <p:blipFill>
          <a:blip r:embed="rId4"/>
          <a:stretch/>
        </p:blipFill>
        <p:spPr>
          <a:xfrm>
            <a:off x="1283400" y="1804680"/>
            <a:ext cx="1395000" cy="431640"/>
          </a:xfrm>
          <a:prstGeom prst="rect">
            <a:avLst/>
          </a:prstGeom>
          <a:ln>
            <a:noFill/>
          </a:ln>
        </p:spPr>
      </p:pic>
      <p:pic>
        <p:nvPicPr>
          <p:cNvPr id="477" name="Picture 10" descr=""/>
          <p:cNvPicPr/>
          <p:nvPr/>
        </p:nvPicPr>
        <p:blipFill>
          <a:blip r:embed="rId5"/>
          <a:stretch/>
        </p:blipFill>
        <p:spPr>
          <a:xfrm>
            <a:off x="5214960" y="4690440"/>
            <a:ext cx="3185640" cy="2000880"/>
          </a:xfrm>
          <a:prstGeom prst="rect">
            <a:avLst/>
          </a:prstGeom>
          <a:ln>
            <a:noFill/>
          </a:ln>
        </p:spPr>
      </p:pic>
      <p:sp>
        <p:nvSpPr>
          <p:cNvPr id="478" name="CustomShape 9"/>
          <p:cNvSpPr/>
          <p:nvPr/>
        </p:nvSpPr>
        <p:spPr>
          <a:xfrm>
            <a:off x="5945400" y="4496400"/>
            <a:ext cx="2081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LHCb, JHEP 1409, 030 (2014)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10"/>
          <p:cNvSpPr/>
          <p:nvPr/>
        </p:nvSpPr>
        <p:spPr>
          <a:xfrm>
            <a:off x="7056720" y="6094800"/>
            <a:ext cx="1307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2.0 &lt; </a:t>
            </a: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h</a:t>
            </a: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(μ</a:t>
            </a:r>
            <a:r>
              <a:rPr b="0" lang="en-IN" sz="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±</a:t>
            </a: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&lt; 4.5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(μ</a:t>
            </a:r>
            <a:r>
              <a:rPr b="0" lang="en-IN" sz="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±</a:t>
            </a: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&gt; 20 GeV/c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&lt; m</a:t>
            </a:r>
            <a:r>
              <a:rPr b="0" lang="en-IN" sz="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μ+μ−</a:t>
            </a:r>
            <a:r>
              <a:rPr b="0" lang="en-IN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&lt; 120 GeV/c</a:t>
            </a:r>
            <a:r>
              <a:rPr b="0" lang="en-IN" sz="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"/>
          <p:cNvSpPr/>
          <p:nvPr/>
        </p:nvSpPr>
        <p:spPr>
          <a:xfrm>
            <a:off x="3240720" y="-38520"/>
            <a:ext cx="26787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Conclusions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1219320" y="981000"/>
            <a:ext cx="6735240" cy="58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6400" indent="-176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LHC p-Pb run at √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NN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= 5.02 TeV yielded many (unexpected) results: different hadronic probes and observables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400" indent="-176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Strangeness: Continuous reduction of canonical suppression with increasing multiplicity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400" indent="-176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Jet fragmentation exhibits no modification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400" indent="-176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Heavy flavour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No significant modification of production are observed for prompt D mesons, B mesons, charm and beauty jets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Quarkonia: J/</a:t>
            </a: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Symbol"/>
                <a:ea typeface="ヒラギノ角ゴ Pro W3"/>
              </a:rPr>
              <a:t>y</a:t>
            </a: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results consistent with shadowing, </a:t>
            </a: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Symbol"/>
                <a:ea typeface="ヒラギノ角ゴ Pro W3"/>
              </a:rPr>
              <a:t>Y</a:t>
            </a: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(2S) however not described by (anti)shadowing and energy loss only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ヒラギノ角ゴ Pro W3"/>
              </a:rPr>
              <a:t>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No indication for substantial modification due to cold nuclear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
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matter effects (except for quarkonia)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ヒラギノ角ゴ Pro W3"/>
              </a:rPr>
              <a:t>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Indication for collective-like behaviour in small systems,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
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reminiscent of that observed in Pb+Pb collisions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ヒラギノ角ゴ Pro W3"/>
              </a:rPr>
              <a:t>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Final-state modifications in p-Pb collisions?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6400" indent="-176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Future: Run-2 p-Pb data taking at 5 and 8 TeV in 2016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 descr=""/>
          <p:cNvPicPr/>
          <p:nvPr/>
        </p:nvPicPr>
        <p:blipFill>
          <a:blip r:embed="rId1"/>
          <a:stretch/>
        </p:blipFill>
        <p:spPr>
          <a:xfrm>
            <a:off x="5965200" y="872280"/>
            <a:ext cx="2829600" cy="287964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996840" y="-29160"/>
            <a:ext cx="7130520" cy="760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Cold nuclear matter (CNM) effects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2150F09D-AB30-4090-98BC-8E3095B29088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8" name="Picture 5" descr=""/>
          <p:cNvPicPr/>
          <p:nvPr/>
        </p:nvPicPr>
        <p:blipFill>
          <a:blip r:embed="rId2"/>
          <a:stretch/>
        </p:blipFill>
        <p:spPr>
          <a:xfrm>
            <a:off x="5745600" y="4162320"/>
            <a:ext cx="3213360" cy="246168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6080040" y="3791520"/>
            <a:ext cx="2732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K.J. Eskola, H. Paukkunen, C. A. Salgado, JHEP 0904, 65 (2009)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4" descr=""/>
          <p:cNvPicPr/>
          <p:nvPr/>
        </p:nvPicPr>
        <p:blipFill>
          <a:blip r:embed="rId3"/>
          <a:stretch/>
        </p:blipFill>
        <p:spPr>
          <a:xfrm>
            <a:off x="4164480" y="3738960"/>
            <a:ext cx="1591920" cy="1229400"/>
          </a:xfrm>
          <a:prstGeom prst="rect">
            <a:avLst/>
          </a:prstGeom>
          <a:ln>
            <a:noFill/>
          </a:ln>
        </p:spPr>
      </p:pic>
      <p:sp>
        <p:nvSpPr>
          <p:cNvPr id="191" name="CustomShape 5"/>
          <p:cNvSpPr/>
          <p:nvPr/>
        </p:nvSpPr>
        <p:spPr>
          <a:xfrm>
            <a:off x="352440" y="995400"/>
            <a:ext cx="5304600" cy="54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Study cold nuclear matter effects (from initial state) such as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212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Nuclear modification of PDFs 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shadowing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low Bjørken-x (dominant at LHC)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212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Gluon </a:t>
            </a:r>
            <a:r>
              <a:rPr b="1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saturation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from evolution equations (DGLAP and BFKL)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212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IN" sz="1800" spc="-1" strike="noStrike" baseline="-25000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broadening and Cronin enhancement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multiple parton scatterings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212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Initial-state energy loss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9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Final-state effects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212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Energy loss?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97600" indent="-212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 between final-state particles (collective expansion?) </a:t>
            </a:r>
            <a:r>
              <a:rPr b="0" lang="en-IN" sz="18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IN" sz="9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Crucial for test of pQCD calculations and interpretation of heavy-ion results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3294000" y="6442560"/>
            <a:ext cx="2976120" cy="333720"/>
          </a:xfrm>
          <a:prstGeom prst="rect">
            <a:avLst/>
          </a:prstGeom>
          <a:solidFill>
            <a:srgbClr val="ffffcc"/>
          </a:solidFill>
          <a:ln>
            <a:solidFill>
              <a:schemeClr val="bg2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K. Mueller, QCD parallel, 13 June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5199840" y="3680640"/>
            <a:ext cx="3839760" cy="287964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3469680" y="-50760"/>
            <a:ext cx="22460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Data sets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198" name="Table 5"/>
          <p:cNvGraphicFramePr/>
          <p:nvPr/>
        </p:nvGraphicFramePr>
        <p:xfrm>
          <a:off x="617400" y="4583160"/>
          <a:ext cx="4140360" cy="1628640"/>
        </p:xfrm>
        <a:graphic>
          <a:graphicData uri="http://schemas.openxmlformats.org/drawingml/2006/table">
            <a:tbl>
              <a:tblPr/>
              <a:tblGrid>
                <a:gridCol w="1782720"/>
                <a:gridCol w="2358000"/>
              </a:tblGrid>
              <a:tr h="334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Experiment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d2db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Integrated luminosity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d2db9"/>
                    </a:solidFill>
                  </a:tcPr>
                </a:tc>
              </a:tr>
              <a:tr h="37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ALICE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~50 </a:t>
                      </a: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ymbol"/>
                        </a:rPr>
                        <a:t>m</a:t>
                      </a: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</a:t>
                      </a:r>
                      <a:r>
                        <a:rPr b="0" lang="en-IN" sz="1700" spc="-1" strike="noStrike" baseline="30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−1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</a:tr>
              <a:tr h="334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ATLAS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~30 nb</a:t>
                      </a:r>
                      <a:r>
                        <a:rPr b="0" lang="en-IN" sz="1700" spc="-1" strike="noStrike" baseline="30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</a:tr>
              <a:tr h="334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CMS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~35 nb</a:t>
                      </a:r>
                      <a:r>
                        <a:rPr b="0" lang="en-IN" sz="1700" spc="-1" strike="noStrike" baseline="30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</a:tr>
              <a:tr h="334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LHCb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7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~1.6 nb</a:t>
                      </a:r>
                      <a:r>
                        <a:rPr b="0" lang="en-IN" sz="1700" spc="-1" strike="noStrike" baseline="30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</a:tr>
            </a:tbl>
          </a:graphicData>
        </a:graphic>
      </p:graphicFrame>
      <p:sp>
        <p:nvSpPr>
          <p:cNvPr id="199" name="CustomShape 6"/>
          <p:cNvSpPr/>
          <p:nvPr/>
        </p:nvSpPr>
        <p:spPr>
          <a:xfrm>
            <a:off x="306360" y="1006200"/>
            <a:ext cx="5118840" cy="33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Lead beam (</a:t>
            </a:r>
            <a:r>
              <a:rPr b="0" lang="en-IN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208</a:t>
            </a:r>
            <a:r>
              <a:rPr b="0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82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Pb) with an energy of 1.58 TeV per nucleon and opposing proton beam with an energy of 4 TeV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p-Pb collisions with cms energy of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√</a:t>
            </a:r>
            <a:r>
              <a:rPr b="1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1" lang="en-IN" sz="2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NN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5.02 TeV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 bunches were circulating with about 10</a:t>
            </a:r>
            <a:r>
              <a:rPr b="0" lang="en-IN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protons and 6×10</a:t>
            </a:r>
            <a:r>
              <a:rPr b="0" lang="en-IN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Pb ions per bunch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7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successful end of LHC run-1 data taking in 2013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5789520" y="4583160"/>
            <a:ext cx="1810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taking example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6234120" y="1947240"/>
            <a:ext cx="110880" cy="104760"/>
          </a:xfrm>
          <a:prstGeom prst="ellipse">
            <a:avLst/>
          </a:prstGeom>
          <a:solidFill>
            <a:schemeClr val="hlink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9"/>
          <p:cNvSpPr/>
          <p:nvPr/>
        </p:nvSpPr>
        <p:spPr>
          <a:xfrm>
            <a:off x="7069320" y="1490400"/>
            <a:ext cx="595800" cy="114624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0"/>
          <p:cNvSpPr/>
          <p:nvPr/>
        </p:nvSpPr>
        <p:spPr>
          <a:xfrm>
            <a:off x="7236360" y="17190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1"/>
          <p:cNvSpPr/>
          <p:nvPr/>
        </p:nvSpPr>
        <p:spPr>
          <a:xfrm>
            <a:off x="7124760" y="20638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2"/>
          <p:cNvSpPr/>
          <p:nvPr/>
        </p:nvSpPr>
        <p:spPr>
          <a:xfrm>
            <a:off x="7236360" y="15084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3"/>
          <p:cNvSpPr/>
          <p:nvPr/>
        </p:nvSpPr>
        <p:spPr>
          <a:xfrm>
            <a:off x="7124760" y="195840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4"/>
          <p:cNvSpPr/>
          <p:nvPr/>
        </p:nvSpPr>
        <p:spPr>
          <a:xfrm>
            <a:off x="7180560" y="16135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5"/>
          <p:cNvSpPr/>
          <p:nvPr/>
        </p:nvSpPr>
        <p:spPr>
          <a:xfrm>
            <a:off x="7347600" y="18241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6"/>
          <p:cNvSpPr/>
          <p:nvPr/>
        </p:nvSpPr>
        <p:spPr>
          <a:xfrm>
            <a:off x="7347600" y="16563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7"/>
          <p:cNvSpPr/>
          <p:nvPr/>
        </p:nvSpPr>
        <p:spPr>
          <a:xfrm>
            <a:off x="7124760" y="18086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8"/>
          <p:cNvSpPr/>
          <p:nvPr/>
        </p:nvSpPr>
        <p:spPr>
          <a:xfrm>
            <a:off x="7236360" y="190476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9"/>
          <p:cNvSpPr/>
          <p:nvPr/>
        </p:nvSpPr>
        <p:spPr>
          <a:xfrm>
            <a:off x="7403040" y="15508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0"/>
          <p:cNvSpPr/>
          <p:nvPr/>
        </p:nvSpPr>
        <p:spPr>
          <a:xfrm>
            <a:off x="7403040" y="17546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1"/>
          <p:cNvSpPr/>
          <p:nvPr/>
        </p:nvSpPr>
        <p:spPr>
          <a:xfrm>
            <a:off x="7236360" y="201024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2"/>
          <p:cNvSpPr/>
          <p:nvPr/>
        </p:nvSpPr>
        <p:spPr>
          <a:xfrm>
            <a:off x="7403040" y="195624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3"/>
          <p:cNvSpPr/>
          <p:nvPr/>
        </p:nvSpPr>
        <p:spPr>
          <a:xfrm>
            <a:off x="7124760" y="216900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4"/>
          <p:cNvSpPr/>
          <p:nvPr/>
        </p:nvSpPr>
        <p:spPr>
          <a:xfrm>
            <a:off x="7124760" y="23637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5"/>
          <p:cNvSpPr/>
          <p:nvPr/>
        </p:nvSpPr>
        <p:spPr>
          <a:xfrm>
            <a:off x="7236360" y="22744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6"/>
          <p:cNvSpPr/>
          <p:nvPr/>
        </p:nvSpPr>
        <p:spPr>
          <a:xfrm>
            <a:off x="7458840" y="186012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7"/>
          <p:cNvSpPr/>
          <p:nvPr/>
        </p:nvSpPr>
        <p:spPr>
          <a:xfrm>
            <a:off x="7347600" y="22363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8"/>
          <p:cNvSpPr/>
          <p:nvPr/>
        </p:nvSpPr>
        <p:spPr>
          <a:xfrm>
            <a:off x="7236360" y="24692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9"/>
          <p:cNvSpPr/>
          <p:nvPr/>
        </p:nvSpPr>
        <p:spPr>
          <a:xfrm>
            <a:off x="7514640" y="20793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30"/>
          <p:cNvSpPr/>
          <p:nvPr/>
        </p:nvSpPr>
        <p:spPr>
          <a:xfrm>
            <a:off x="7347600" y="21153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1"/>
          <p:cNvSpPr/>
          <p:nvPr/>
        </p:nvSpPr>
        <p:spPr>
          <a:xfrm>
            <a:off x="7458840" y="22406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32"/>
          <p:cNvSpPr/>
          <p:nvPr/>
        </p:nvSpPr>
        <p:spPr>
          <a:xfrm>
            <a:off x="7236360" y="213552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3"/>
          <p:cNvSpPr/>
          <p:nvPr/>
        </p:nvSpPr>
        <p:spPr>
          <a:xfrm>
            <a:off x="7458840" y="23259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4"/>
          <p:cNvSpPr/>
          <p:nvPr/>
        </p:nvSpPr>
        <p:spPr>
          <a:xfrm>
            <a:off x="7347600" y="23774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5"/>
          <p:cNvSpPr/>
          <p:nvPr/>
        </p:nvSpPr>
        <p:spPr>
          <a:xfrm>
            <a:off x="7491240" y="166536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6"/>
          <p:cNvSpPr/>
          <p:nvPr/>
        </p:nvSpPr>
        <p:spPr>
          <a:xfrm>
            <a:off x="7347600" y="246924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37"/>
          <p:cNvSpPr/>
          <p:nvPr/>
        </p:nvSpPr>
        <p:spPr>
          <a:xfrm>
            <a:off x="7514640" y="1929600"/>
            <a:ext cx="110880" cy="104760"/>
          </a:xfrm>
          <a:prstGeom prst="ellipse">
            <a:avLst/>
          </a:prstGeom>
          <a:solidFill>
            <a:schemeClr val="hlink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8"/>
          <p:cNvSpPr/>
          <p:nvPr/>
        </p:nvSpPr>
        <p:spPr>
          <a:xfrm>
            <a:off x="7069320" y="2274480"/>
            <a:ext cx="110880" cy="104760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39"/>
          <p:cNvSpPr/>
          <p:nvPr/>
        </p:nvSpPr>
        <p:spPr>
          <a:xfrm flipV="1">
            <a:off x="5923080" y="1987560"/>
            <a:ext cx="1944000" cy="18000"/>
          </a:xfrm>
          <a:prstGeom prst="line">
            <a:avLst/>
          </a:prstGeom>
          <a:ln cap="rnd" w="9360">
            <a:solidFill>
              <a:schemeClr val="tx1"/>
            </a:solidFill>
            <a:custDash>
              <a:ds d="500000" sp="400000"/>
              <a:ds d="1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0"/>
          <p:cNvSpPr/>
          <p:nvPr/>
        </p:nvSpPr>
        <p:spPr>
          <a:xfrm>
            <a:off x="6092640" y="2178000"/>
            <a:ext cx="389160" cy="169920"/>
          </a:xfrm>
          <a:prstGeom prst="rightArrow">
            <a:avLst>
              <a:gd name="adj1" fmla="val 50000"/>
              <a:gd name="adj2" fmla="val 55263"/>
            </a:avLst>
          </a:prstGeom>
          <a:solidFill>
            <a:schemeClr val="bg1">
              <a:lumMod val="50000"/>
            </a:scheme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41"/>
          <p:cNvSpPr/>
          <p:nvPr/>
        </p:nvSpPr>
        <p:spPr>
          <a:xfrm flipH="1">
            <a:off x="7124040" y="1233000"/>
            <a:ext cx="389160" cy="169920"/>
          </a:xfrm>
          <a:prstGeom prst="rightArrow">
            <a:avLst>
              <a:gd name="adj1" fmla="val 50000"/>
              <a:gd name="adj2" fmla="val 55263"/>
            </a:avLst>
          </a:prstGeom>
          <a:solidFill>
            <a:srgbClr val="7f7f7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2"/>
          <p:cNvSpPr/>
          <p:nvPr/>
        </p:nvSpPr>
        <p:spPr>
          <a:xfrm>
            <a:off x="5517360" y="2743200"/>
            <a:ext cx="353988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D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0.465 (in proton direction)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3"/>
          <p:cNvSpPr/>
          <p:nvPr/>
        </p:nvSpPr>
        <p:spPr>
          <a:xfrm>
            <a:off x="7930800" y="1627920"/>
            <a:ext cx="10080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7878d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Highest transverse density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32440" y="3021480"/>
            <a:ext cx="8229240" cy="81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Light flavour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805B1FF0-2790-4FB6-8BEC-98F47C55FAB1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2132280" y="-50760"/>
            <a:ext cx="49208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Global event properties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4" name="Picture 1" descr=""/>
          <p:cNvPicPr/>
          <p:nvPr/>
        </p:nvPicPr>
        <p:blipFill>
          <a:blip r:embed="rId1"/>
          <a:stretch/>
        </p:blipFill>
        <p:spPr>
          <a:xfrm>
            <a:off x="257400" y="1781280"/>
            <a:ext cx="3885840" cy="3514680"/>
          </a:xfrm>
          <a:prstGeom prst="rect">
            <a:avLst/>
          </a:prstGeom>
          <a:ln>
            <a:noFill/>
          </a:ln>
        </p:spPr>
      </p:pic>
      <p:sp>
        <p:nvSpPr>
          <p:cNvPr id="245" name="CustomShape 5"/>
          <p:cNvSpPr/>
          <p:nvPr/>
        </p:nvSpPr>
        <p:spPr>
          <a:xfrm>
            <a:off x="161640" y="5418000"/>
            <a:ext cx="4571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Transverse energy density per participant pair in </a:t>
            </a:r>
            <a:r>
              <a:rPr b="0" lang="en-IN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p-Pb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5.02 TeV is bigger than </a:t>
            </a:r>
            <a:r>
              <a:rPr b="0" lang="en-IN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70-80% Pb-Pb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2.76 TeV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3318120" y="3271320"/>
            <a:ext cx="711000" cy="711000"/>
          </a:xfrm>
          <a:prstGeom prst="ellipse">
            <a:avLst/>
          </a:pr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7"/>
          <p:cNvSpPr/>
          <p:nvPr/>
        </p:nvSpPr>
        <p:spPr>
          <a:xfrm>
            <a:off x="863280" y="865800"/>
            <a:ext cx="3460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Transverse energy density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6" descr=""/>
          <p:cNvPicPr/>
          <p:nvPr/>
        </p:nvPicPr>
        <p:blipFill>
          <a:blip r:embed="rId2"/>
          <a:stretch/>
        </p:blipFill>
        <p:spPr>
          <a:xfrm>
            <a:off x="4543200" y="1716120"/>
            <a:ext cx="4796640" cy="359964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6158520" y="1637640"/>
            <a:ext cx="1698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ATLAS-CONF-2015-054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9"/>
          <p:cNvSpPr/>
          <p:nvPr/>
        </p:nvSpPr>
        <p:spPr>
          <a:xfrm>
            <a:off x="4802760" y="5341320"/>
            <a:ext cx="4213800" cy="108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 volume ~ ⟨d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/d</a:t>
            </a:r>
            <a:r>
              <a:rPr b="0" i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η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⟩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Indicating a constant source density at the moment of freeze-out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739760" y="867600"/>
            <a:ext cx="42494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Charged pion HBT measurements: 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particle emitting source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1"/>
          <p:cNvSpPr/>
          <p:nvPr/>
        </p:nvSpPr>
        <p:spPr>
          <a:xfrm>
            <a:off x="6998400" y="1935720"/>
            <a:ext cx="123264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Average transverse pair momentum (k</a:t>
            </a:r>
            <a:r>
              <a:rPr b="0" lang="en-IN" sz="10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b="0" lang="en-IN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2"/>
          <p:cNvSpPr/>
          <p:nvPr/>
        </p:nvSpPr>
        <p:spPr>
          <a:xfrm>
            <a:off x="1418760" y="1591200"/>
            <a:ext cx="2091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CMS-HIN-14-014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>
            <a:off x="898920" y="1190880"/>
            <a:ext cx="291240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(𝑑𝐸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𝑇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/𝑑𝜂)/(𝑁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𝑝𝑎𝑟𝑡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/2) ~ 5.8 GeV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93910481-DE9D-4FBE-8289-FAF77CDCB10A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261000" y="-50760"/>
            <a:ext cx="866376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2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Pseudorapidity density of charged particles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Picture 6" descr=""/>
          <p:cNvPicPr/>
          <p:nvPr/>
        </p:nvPicPr>
        <p:blipFill>
          <a:blip r:embed="rId1"/>
          <a:stretch/>
        </p:blipFill>
        <p:spPr>
          <a:xfrm>
            <a:off x="254160" y="1436040"/>
            <a:ext cx="4469760" cy="4319640"/>
          </a:xfrm>
          <a:prstGeom prst="rect">
            <a:avLst/>
          </a:prstGeom>
          <a:ln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1284120" y="1208880"/>
            <a:ext cx="304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Phys. Rev. Lett. 110, 032301 (2013)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464400" y="5895000"/>
            <a:ext cx="219420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η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lab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= – ln tan(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θ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/2)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5251320" y="1231920"/>
            <a:ext cx="3522960" cy="466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Measured over 4 units of pseudorapidity in non-single diffractive (NSD) p-Pb collisions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model predictions within 20% of data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408000"/>
              </a:buClr>
              <a:buFont typeface="Arial"/>
              <a:buChar char="•"/>
            </a:pPr>
            <a:r>
              <a:rPr b="1" lang="en-IN" sz="2200" spc="-1" strike="noStrike">
                <a:solidFill>
                  <a:srgbClr val="408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Satu</a:t>
            </a:r>
            <a:r>
              <a:rPr b="1" lang="en-IN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ration</a:t>
            </a: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IN" sz="2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rise too steeply with 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η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pQCD-based Monte Carlo models 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(HIJING and DPMJET) describe d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</a:t>
            </a:r>
            <a:r>
              <a:rPr b="0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/d</a:t>
            </a:r>
            <a:r>
              <a:rPr b="0" i="1" lang="en-IN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η</a:t>
            </a:r>
            <a:r>
              <a:rPr b="0" lang="en-IN" sz="22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6932520" y="6558120"/>
            <a:ext cx="21333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>
            <a:off x="765000" y="-75600"/>
            <a:ext cx="76305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ヒラギノ角ゴ Pro W3"/>
              </a:rPr>
              <a:t>Multi-strange particles vs. multiplicity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-426960" y="2055960"/>
            <a:ext cx="183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Shape 4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66" name="Picture 1" descr=""/>
          <p:cNvPicPr/>
          <p:nvPr/>
        </p:nvPicPr>
        <p:blipFill>
          <a:blip r:embed="rId1"/>
          <a:stretch/>
        </p:blipFill>
        <p:spPr>
          <a:xfrm>
            <a:off x="147600" y="1379520"/>
            <a:ext cx="4818600" cy="4244040"/>
          </a:xfrm>
          <a:prstGeom prst="rect">
            <a:avLst/>
          </a:prstGeom>
          <a:ln>
            <a:noFill/>
          </a:ln>
        </p:spPr>
      </p:pic>
      <p:sp>
        <p:nvSpPr>
          <p:cNvPr id="267" name="CustomShape 5"/>
          <p:cNvSpPr/>
          <p:nvPr/>
        </p:nvSpPr>
        <p:spPr>
          <a:xfrm>
            <a:off x="5217840" y="1372680"/>
            <a:ext cx="3809520" cy="447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Looser concept of ‘centrality’ in pp collisions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33600" indent="-176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fluctuations in momentum transfer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33600" indent="-176040">
              <a:lnSpc>
                <a:spcPct val="100000"/>
              </a:lnSpc>
              <a:buClr>
                <a:srgbClr val="000090"/>
              </a:buClr>
              <a:buFont typeface="StarSymbol"/>
              <a:buChar char="-"/>
            </a:pPr>
            <a:r>
              <a:rPr b="0" lang="en-IN" sz="1600" spc="-1" strike="noStrike">
                <a:solidFill>
                  <a:srgbClr val="00009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proton structure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multiplicity dependence in pp and p-Pb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Neither PYTHIA 6 nor 8 reproduce data in any of the tunes tested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4000" indent="-233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Continuous reduction of </a:t>
            </a:r>
            <a:r>
              <a:rPr b="1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canonical suppression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increasing multiplicity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875880" y="2079000"/>
            <a:ext cx="10537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Pb-Pb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p-Pb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 flipV="1">
            <a:off x="691560" y="5980680"/>
            <a:ext cx="4098600" cy="3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38160">
            <a:solidFill>
              <a:schemeClr val="bg2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8"/>
          <p:cNvSpPr/>
          <p:nvPr/>
        </p:nvSpPr>
        <p:spPr>
          <a:xfrm>
            <a:off x="1055520" y="5578200"/>
            <a:ext cx="3152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Charge particle multiplicity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1198440" y="1246320"/>
            <a:ext cx="3406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ALICE, PLB 758 (2016) 389 and PLB 728 (2014) 25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32440" y="3021480"/>
            <a:ext cx="8229240" cy="81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Jets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76320" y="6566040"/>
            <a:ext cx="232848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Andre Mischke (Utrecht)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6934320" y="656604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B73A5917-867D-469F-8C45-18CB5D96EF76}" type="slidenum">
              <a:rPr b="0" lang="en-IN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18473</TotalTime>
  <Application>LibreOffice/5.1.6.2$Linux_X86_64 LibreOffice_project/10m0$Build-2</Application>
  <Words>2052</Words>
  <Paragraphs>280</Paragraphs>
  <Company>UU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2013-12-12T14:33:26Z</dcterms:created>
  <dc:creator>mischke</dc:creator>
  <dc:description/>
  <dc:language>en-IN</dc:language>
  <cp:lastModifiedBy>Andre Mischke</cp:lastModifiedBy>
  <cp:lastPrinted>2016-06-03T09:45:53Z</cp:lastPrinted>
  <dcterms:modified xsi:type="dcterms:W3CDTF">2016-06-14T13:30:32Z</dcterms:modified>
  <cp:revision>840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UU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6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26</vt:i4>
  </property>
</Properties>
</file>